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media/image9.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2"/>
  </p:notesMasterIdLst>
  <p:sldIdLst>
    <p:sldId id="256" r:id="rId5"/>
    <p:sldId id="258" r:id="rId6"/>
    <p:sldId id="285" r:id="rId7"/>
    <p:sldId id="287" r:id="rId8"/>
    <p:sldId id="260" r:id="rId9"/>
    <p:sldId id="261" r:id="rId10"/>
    <p:sldId id="262" r:id="rId11"/>
    <p:sldId id="263" r:id="rId12"/>
    <p:sldId id="264" r:id="rId13"/>
    <p:sldId id="265" r:id="rId14"/>
    <p:sldId id="268" r:id="rId15"/>
    <p:sldId id="266" r:id="rId16"/>
    <p:sldId id="267" r:id="rId17"/>
    <p:sldId id="269" r:id="rId18"/>
    <p:sldId id="270" r:id="rId19"/>
    <p:sldId id="271" r:id="rId20"/>
    <p:sldId id="272" r:id="rId21"/>
    <p:sldId id="273" r:id="rId22"/>
    <p:sldId id="274" r:id="rId23"/>
    <p:sldId id="288" r:id="rId24"/>
    <p:sldId id="275" r:id="rId25"/>
    <p:sldId id="276" r:id="rId26"/>
    <p:sldId id="277" r:id="rId27"/>
    <p:sldId id="289" r:id="rId28"/>
    <p:sldId id="278" r:id="rId29"/>
    <p:sldId id="290" r:id="rId30"/>
    <p:sldId id="291" r:id="rId31"/>
    <p:sldId id="279" r:id="rId32"/>
    <p:sldId id="292" r:id="rId33"/>
    <p:sldId id="280" r:id="rId34"/>
    <p:sldId id="281" r:id="rId35"/>
    <p:sldId id="282" r:id="rId36"/>
    <p:sldId id="283" r:id="rId37"/>
    <p:sldId id="293" r:id="rId38"/>
    <p:sldId id="294" r:id="rId39"/>
    <p:sldId id="295" r:id="rId40"/>
    <p:sldId id="259" r:id="rId41"/>
  </p:sldIdLst>
  <p:sldSz cx="7556500" cy="10699750"/>
  <p:notesSz cx="7556500" cy="106997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8" d="100"/>
          <a:sy n="38" d="100"/>
        </p:scale>
        <p:origin x="2288" y="4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928060DD-541E-4887-B228-596E4371EB95}" type="datetimeFigureOut">
              <a:rPr lang="fr-FR" smtClean="0"/>
              <a:t>20/10/2025</a:t>
            </a:fld>
            <a:endParaRPr lang="fr-FR"/>
          </a:p>
        </p:txBody>
      </p:sp>
      <p:sp>
        <p:nvSpPr>
          <p:cNvPr id="4" name="Espace réservé de l'image des diapositives 3"/>
          <p:cNvSpPr>
            <a:spLocks noGrp="1" noRot="1" noChangeAspect="1"/>
          </p:cNvSpPr>
          <p:nvPr>
            <p:ph type="sldImg" idx="2"/>
          </p:nvPr>
        </p:nvSpPr>
        <p:spPr>
          <a:xfrm>
            <a:off x="2503488" y="1338263"/>
            <a:ext cx="2549525" cy="3609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9850"/>
            <a:ext cx="6045200" cy="42132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63175"/>
            <a:ext cx="3275013"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79900" y="10163175"/>
            <a:ext cx="3275013" cy="536575"/>
          </a:xfrm>
          <a:prstGeom prst="rect">
            <a:avLst/>
          </a:prstGeom>
        </p:spPr>
        <p:txBody>
          <a:bodyPr vert="horz" lIns="91440" tIns="45720" rIns="91440" bIns="45720" rtlCol="0" anchor="b"/>
          <a:lstStyle>
            <a:lvl1pPr algn="r">
              <a:defRPr sz="1200"/>
            </a:lvl1pPr>
          </a:lstStyle>
          <a:p>
            <a:fld id="{5B107F8B-4F28-446C-B00C-30469211E31A}" type="slidenum">
              <a:rPr lang="fr-FR" smtClean="0"/>
              <a:t>‹N°›</a:t>
            </a:fld>
            <a:endParaRPr lang="fr-FR"/>
          </a:p>
        </p:txBody>
      </p:sp>
    </p:spTree>
    <p:extLst>
      <p:ext uri="{BB962C8B-B14F-4D97-AF65-F5344CB8AC3E}">
        <p14:creationId xmlns:p14="http://schemas.microsoft.com/office/powerpoint/2010/main" val="3931352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6737" y="3316922"/>
            <a:ext cx="6423025" cy="224694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3475" y="5991860"/>
            <a:ext cx="5289550" cy="26749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500" b="0" i="0">
                <a:solidFill>
                  <a:srgbClr val="2A45BD"/>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200" b="0" i="0">
                <a:solidFill>
                  <a:srgbClr val="1C7050"/>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4452583"/>
            <a:ext cx="2451735" cy="6235065"/>
          </a:xfrm>
          <a:custGeom>
            <a:avLst/>
            <a:gdLst/>
            <a:ahLst/>
            <a:cxnLst/>
            <a:rect l="l" t="t" r="r" b="b"/>
            <a:pathLst>
              <a:path w="2451735" h="6235065">
                <a:moveTo>
                  <a:pt x="2451227" y="6234725"/>
                </a:moveTo>
                <a:lnTo>
                  <a:pt x="0" y="6234725"/>
                </a:lnTo>
                <a:lnTo>
                  <a:pt x="0" y="0"/>
                </a:lnTo>
                <a:lnTo>
                  <a:pt x="2451227" y="0"/>
                </a:lnTo>
                <a:lnTo>
                  <a:pt x="2451227" y="6234725"/>
                </a:lnTo>
                <a:close/>
              </a:path>
            </a:pathLst>
          </a:custGeom>
          <a:solidFill>
            <a:srgbClr val="ECD946">
              <a:alpha val="19999"/>
            </a:srgbClr>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460404" y="579937"/>
            <a:ext cx="3005316" cy="3005304"/>
          </a:xfrm>
          <a:prstGeom prst="rect">
            <a:avLst/>
          </a:prstGeom>
        </p:spPr>
      </p:pic>
      <p:sp>
        <p:nvSpPr>
          <p:cNvPr id="18" name="bg object 18"/>
          <p:cNvSpPr/>
          <p:nvPr/>
        </p:nvSpPr>
        <p:spPr>
          <a:xfrm>
            <a:off x="3776725" y="0"/>
            <a:ext cx="3779520" cy="10687685"/>
          </a:xfrm>
          <a:custGeom>
            <a:avLst/>
            <a:gdLst/>
            <a:ahLst/>
            <a:cxnLst/>
            <a:rect l="l" t="t" r="r" b="b"/>
            <a:pathLst>
              <a:path w="3779520" h="10687685">
                <a:moveTo>
                  <a:pt x="3779265" y="10687308"/>
                </a:moveTo>
                <a:lnTo>
                  <a:pt x="0" y="10687308"/>
                </a:lnTo>
                <a:lnTo>
                  <a:pt x="0" y="0"/>
                </a:lnTo>
                <a:lnTo>
                  <a:pt x="3779265" y="0"/>
                </a:lnTo>
                <a:lnTo>
                  <a:pt x="3779265" y="10687308"/>
                </a:lnTo>
                <a:close/>
              </a:path>
            </a:pathLst>
          </a:custGeom>
          <a:solidFill>
            <a:srgbClr val="F1ECDA"/>
          </a:solidFill>
        </p:spPr>
        <p:txBody>
          <a:bodyPr wrap="square" lIns="0" tIns="0" rIns="0" bIns="0" rtlCol="0"/>
          <a:lstStyle/>
          <a:p>
            <a:endParaRPr/>
          </a:p>
        </p:txBody>
      </p:sp>
      <p:sp>
        <p:nvSpPr>
          <p:cNvPr id="19" name="bg object 19"/>
          <p:cNvSpPr/>
          <p:nvPr/>
        </p:nvSpPr>
        <p:spPr>
          <a:xfrm>
            <a:off x="6605738" y="0"/>
            <a:ext cx="950594" cy="4238625"/>
          </a:xfrm>
          <a:custGeom>
            <a:avLst/>
            <a:gdLst/>
            <a:ahLst/>
            <a:cxnLst/>
            <a:rect l="l" t="t" r="r" b="b"/>
            <a:pathLst>
              <a:path w="950595" h="4238625">
                <a:moveTo>
                  <a:pt x="950252" y="4238222"/>
                </a:moveTo>
                <a:lnTo>
                  <a:pt x="0" y="4238222"/>
                </a:lnTo>
                <a:lnTo>
                  <a:pt x="0" y="0"/>
                </a:lnTo>
                <a:lnTo>
                  <a:pt x="950252" y="0"/>
                </a:lnTo>
                <a:lnTo>
                  <a:pt x="950252" y="4238222"/>
                </a:lnTo>
                <a:close/>
              </a:path>
            </a:pathLst>
          </a:custGeom>
          <a:solidFill>
            <a:srgbClr val="ECD946">
              <a:alpha val="19999"/>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500" b="0" i="0">
                <a:solidFill>
                  <a:srgbClr val="2A45BD"/>
                </a:solidFill>
                <a:latin typeface="Verdana"/>
                <a:cs typeface="Verdana"/>
              </a:defRPr>
            </a:lvl1pPr>
          </a:lstStyle>
          <a:p>
            <a:endParaRPr/>
          </a:p>
        </p:txBody>
      </p:sp>
      <p:sp>
        <p:nvSpPr>
          <p:cNvPr id="3" name="Holder 3"/>
          <p:cNvSpPr>
            <a:spLocks noGrp="1"/>
          </p:cNvSpPr>
          <p:nvPr>
            <p:ph sz="half" idx="2"/>
          </p:nvPr>
        </p:nvSpPr>
        <p:spPr>
          <a:xfrm>
            <a:off x="377825" y="2460942"/>
            <a:ext cx="3287077" cy="706183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1597" y="2460942"/>
            <a:ext cx="3287077" cy="706183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500" b="0" i="0">
                <a:solidFill>
                  <a:srgbClr val="2A45BD"/>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8D8CDD1-7192-F53D-0136-EA6396E47909}"/>
              </a:ext>
            </a:extLst>
          </p:cNvPr>
          <p:cNvSpPr>
            <a:spLocks noGrp="1"/>
          </p:cNvSpPr>
          <p:nvPr>
            <p:ph type="dt" sz="half" idx="10"/>
          </p:nvPr>
        </p:nvSpPr>
        <p:spPr>
          <a:xfrm>
            <a:off x="518909" y="9916532"/>
            <a:ext cx="1700959" cy="276999"/>
          </a:xfrm>
          <a:prstGeom prst="rect">
            <a:avLst/>
          </a:prstGeom>
        </p:spPr>
        <p:txBody>
          <a:bodyPr/>
          <a:lstStyle/>
          <a:p>
            <a:fld id="{76AA12AF-AC28-4651-B735-2842FA33F152}" type="datetimeFigureOut">
              <a:rPr lang="fr-FR" smtClean="0"/>
              <a:t>20/10/2025</a:t>
            </a:fld>
            <a:endParaRPr lang="fr-FR"/>
          </a:p>
        </p:txBody>
      </p:sp>
      <p:sp>
        <p:nvSpPr>
          <p:cNvPr id="3" name="Espace réservé du pied de page 2">
            <a:extLst>
              <a:ext uri="{FF2B5EF4-FFF2-40B4-BE49-F238E27FC236}">
                <a16:creationId xmlns:a16="http://schemas.microsoft.com/office/drawing/2014/main" id="{2555CCD7-0092-2BE6-7122-6F34F0AF4788}"/>
              </a:ext>
            </a:extLst>
          </p:cNvPr>
          <p:cNvSpPr>
            <a:spLocks noGrp="1"/>
          </p:cNvSpPr>
          <p:nvPr>
            <p:ph type="ftr" sz="quarter" idx="11"/>
          </p:nvPr>
        </p:nvSpPr>
        <p:spPr>
          <a:xfrm>
            <a:off x="2503361" y="9916532"/>
            <a:ext cx="2549780" cy="276999"/>
          </a:xfrm>
          <a:prstGeom prst="rect">
            <a:avLst/>
          </a:prstGeom>
        </p:spPr>
        <p:txBody>
          <a:bodyPr/>
          <a:lstStyle/>
          <a:p>
            <a:endParaRPr lang="fr-FR"/>
          </a:p>
        </p:txBody>
      </p:sp>
      <p:sp>
        <p:nvSpPr>
          <p:cNvPr id="4" name="Espace réservé du numéro de diapositive 3">
            <a:extLst>
              <a:ext uri="{FF2B5EF4-FFF2-40B4-BE49-F238E27FC236}">
                <a16:creationId xmlns:a16="http://schemas.microsoft.com/office/drawing/2014/main" id="{F404C59C-6842-E4A7-AB50-16794BE22076}"/>
              </a:ext>
            </a:extLst>
          </p:cNvPr>
          <p:cNvSpPr>
            <a:spLocks noGrp="1"/>
          </p:cNvSpPr>
          <p:nvPr>
            <p:ph type="sldNum" sz="quarter" idx="12"/>
          </p:nvPr>
        </p:nvSpPr>
        <p:spPr>
          <a:xfrm>
            <a:off x="5440680" y="9950768"/>
            <a:ext cx="1737995" cy="276999"/>
          </a:xfrm>
        </p:spPr>
        <p:txBody>
          <a:bodyPr/>
          <a:lstStyle/>
          <a:p>
            <a:fld id="{68DD02B1-957A-4E7B-BF00-7D2BAC4FB0AA}" type="slidenum">
              <a:rPr lang="fr-FR" smtClean="0"/>
              <a:t>‹N°›</a:t>
            </a:fld>
            <a:endParaRPr lang="fr-FR"/>
          </a:p>
        </p:txBody>
      </p:sp>
    </p:spTree>
    <p:extLst>
      <p:ext uri="{BB962C8B-B14F-4D97-AF65-F5344CB8AC3E}">
        <p14:creationId xmlns:p14="http://schemas.microsoft.com/office/powerpoint/2010/main" val="17627723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4452583"/>
            <a:ext cx="2451735" cy="6235065"/>
          </a:xfrm>
          <a:custGeom>
            <a:avLst/>
            <a:gdLst/>
            <a:ahLst/>
            <a:cxnLst/>
            <a:rect l="l" t="t" r="r" b="b"/>
            <a:pathLst>
              <a:path w="2451735" h="6235065">
                <a:moveTo>
                  <a:pt x="2451227" y="6234725"/>
                </a:moveTo>
                <a:lnTo>
                  <a:pt x="0" y="6234725"/>
                </a:lnTo>
                <a:lnTo>
                  <a:pt x="0" y="0"/>
                </a:lnTo>
                <a:lnTo>
                  <a:pt x="2451227" y="0"/>
                </a:lnTo>
                <a:lnTo>
                  <a:pt x="2451227" y="6234725"/>
                </a:lnTo>
                <a:close/>
              </a:path>
            </a:pathLst>
          </a:custGeom>
          <a:solidFill>
            <a:srgbClr val="ECD946">
              <a:alpha val="19999"/>
            </a:srgbClr>
          </a:solidFill>
        </p:spPr>
        <p:txBody>
          <a:bodyPr wrap="square" lIns="0" tIns="0" rIns="0" bIns="0" rtlCol="0"/>
          <a:lstStyle/>
          <a:p>
            <a:endParaRPr/>
          </a:p>
        </p:txBody>
      </p:sp>
      <p:sp>
        <p:nvSpPr>
          <p:cNvPr id="2" name="Holder 2"/>
          <p:cNvSpPr>
            <a:spLocks noGrp="1"/>
          </p:cNvSpPr>
          <p:nvPr>
            <p:ph type="title"/>
          </p:nvPr>
        </p:nvSpPr>
        <p:spPr>
          <a:xfrm>
            <a:off x="1343509" y="873430"/>
            <a:ext cx="4866640" cy="1014730"/>
          </a:xfrm>
          <a:prstGeom prst="rect">
            <a:avLst/>
          </a:prstGeom>
        </p:spPr>
        <p:txBody>
          <a:bodyPr wrap="square" lIns="0" tIns="0" rIns="0" bIns="0">
            <a:spAutoFit/>
          </a:bodyPr>
          <a:lstStyle>
            <a:lvl1pPr>
              <a:defRPr sz="6500" b="0" i="0">
                <a:solidFill>
                  <a:srgbClr val="2A45BD"/>
                </a:solidFill>
                <a:latin typeface="Verdana"/>
                <a:cs typeface="Verdana"/>
              </a:defRPr>
            </a:lvl1pPr>
          </a:lstStyle>
          <a:p>
            <a:endParaRPr/>
          </a:p>
        </p:txBody>
      </p:sp>
      <p:sp>
        <p:nvSpPr>
          <p:cNvPr id="3" name="Holder 3"/>
          <p:cNvSpPr>
            <a:spLocks noGrp="1"/>
          </p:cNvSpPr>
          <p:nvPr>
            <p:ph type="body" idx="1"/>
          </p:nvPr>
        </p:nvSpPr>
        <p:spPr>
          <a:xfrm>
            <a:off x="3882442" y="4264800"/>
            <a:ext cx="3440429" cy="4966970"/>
          </a:xfrm>
          <a:prstGeom prst="rect">
            <a:avLst/>
          </a:prstGeom>
        </p:spPr>
        <p:txBody>
          <a:bodyPr wrap="square" lIns="0" tIns="0" rIns="0" bIns="0">
            <a:spAutoFit/>
          </a:bodyPr>
          <a:lstStyle>
            <a:lvl1pPr>
              <a:defRPr sz="1200" b="0" i="0">
                <a:solidFill>
                  <a:srgbClr val="1C7050"/>
                </a:solidFill>
                <a:latin typeface="Trebuchet MS"/>
                <a:cs typeface="Trebuchet MS"/>
              </a:defRPr>
            </a:lvl1pPr>
          </a:lstStyle>
          <a:p>
            <a:endParaRPr/>
          </a:p>
        </p:txBody>
      </p:sp>
      <p:sp>
        <p:nvSpPr>
          <p:cNvPr id="4" name="Holder 4"/>
          <p:cNvSpPr>
            <a:spLocks noGrp="1"/>
          </p:cNvSpPr>
          <p:nvPr>
            <p:ph type="ftr" sz="quarter" idx="5"/>
          </p:nvPr>
        </p:nvSpPr>
        <p:spPr>
          <a:xfrm>
            <a:off x="2569210" y="9950768"/>
            <a:ext cx="2418080" cy="53498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7825" y="9950768"/>
            <a:ext cx="1737995" cy="53498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10/20/2025</a:t>
            </a:fld>
            <a:endParaRPr lang="en-US"/>
          </a:p>
        </p:txBody>
      </p:sp>
      <p:sp>
        <p:nvSpPr>
          <p:cNvPr id="6" name="Holder 6"/>
          <p:cNvSpPr>
            <a:spLocks noGrp="1"/>
          </p:cNvSpPr>
          <p:nvPr>
            <p:ph type="sldNum" sz="quarter" idx="7"/>
          </p:nvPr>
        </p:nvSpPr>
        <p:spPr>
          <a:xfrm>
            <a:off x="5440680" y="9950768"/>
            <a:ext cx="1737995" cy="53498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youtu.be/bYzb2D3cKXw"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rive.google.com/file/d/10fh0BcEPv_5PcgsuostpM5SzmKk2cPKf/view" TargetMode="External"/><Relationship Id="rId2" Type="http://schemas.openxmlformats.org/officeDocument/2006/relationships/hyperlink" Target="https://drive.google.com/drive/folders/1dIYioUvngF0R0TPckJbl3H-YULhcknte" TargetMode="Externa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drive.google.com/file/d/14Nr2o842lw0947HPcnU5wjizqKHHWpHE/vie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presentation/d/1JF2bqtyvqW9kyiy1FV5iuOoH6liw3mjw/edit?usp=drive_link&amp;ouid=117680581597670452316&amp;rtpof=true&amp;sd=true" TargetMode="External"/><Relationship Id="rId2" Type="http://schemas.openxmlformats.org/officeDocument/2006/relationships/hyperlink" Target="https://drive.google.com/drive/folders/1sM4b-kYLK3KFQKezf2VD5Pdz3USyv3IN?usp=drive_link" TargetMode="External"/><Relationship Id="rId1" Type="http://schemas.openxmlformats.org/officeDocument/2006/relationships/slideLayout" Target="../slideLayouts/slideLayout2.xml"/><Relationship Id="rId6" Type="http://schemas.openxmlformats.org/officeDocument/2006/relationships/hyperlink" Target="https://docs.google.com/presentation/d/1AWRxOV7eUIv-gpcPhNhc7AKv26ndQPgS/edit?usp=drive_link&amp;ouid=117680581597670452316&amp;rtpof=true&amp;sd=true" TargetMode="External"/><Relationship Id="rId5" Type="http://schemas.openxmlformats.org/officeDocument/2006/relationships/hyperlink" Target="https://docs.google.com/presentation/d/1uriOzQHgwoZtQJibwKDCkEszUrpz9TsW/edit?usp=drive_link&amp;ouid=117680581597670452316&amp;rtpof=true&amp;sd=true" TargetMode="External"/><Relationship Id="rId4" Type="http://schemas.openxmlformats.org/officeDocument/2006/relationships/hyperlink" Target="https://docs.google.com/presentation/d/1ziJ8iYFHegK1t-Gn1g0w0uSsxrOsRy_T/edit?usp=drive_link&amp;ouid=117680581597670452316&amp;rtpof=true&amp;sd=true"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drive.google.com/file/d/18zFkLE9x5cUnTbi92sO3yWGZU3wKBci_/view?usp=sharing" TargetMode="External"/><Relationship Id="rId3" Type="http://schemas.openxmlformats.org/officeDocument/2006/relationships/hyperlink" Target="https://drive.google.com/file/d/1XGbxsywRSzKkb7nSwAz_nHsQU6s7W_Ua/view?usp=sharing" TargetMode="External"/><Relationship Id="rId7" Type="http://schemas.openxmlformats.org/officeDocument/2006/relationships/hyperlink" Target="https://drive.google.com/file/d/12ZvIczjkkAwOZvNV3p2k3-vZj9j0XC1W/view?usp=sharing" TargetMode="External"/><Relationship Id="rId2" Type="http://schemas.openxmlformats.org/officeDocument/2006/relationships/hyperlink" Target="https://drive.google.com/drive/folders/1Qq6UtCQHHdV94hEKYFRcqoA2i3pVz5fl?usp=sharing" TargetMode="External"/><Relationship Id="rId1" Type="http://schemas.openxmlformats.org/officeDocument/2006/relationships/slideLayout" Target="../slideLayouts/slideLayout2.xml"/><Relationship Id="rId6" Type="http://schemas.openxmlformats.org/officeDocument/2006/relationships/hyperlink" Target="https://drive.google.com/file/d/1VzE859JN_KLSU5IczSO6to55iKdliSjl/view?usp=sharing" TargetMode="External"/><Relationship Id="rId11" Type="http://schemas.openxmlformats.org/officeDocument/2006/relationships/hyperlink" Target="https://drive.google.com/file/d/1t1AnJKXpUAn9BCFPz23YplBiN8wzGuxq/view?usp=sharing" TargetMode="External"/><Relationship Id="rId5" Type="http://schemas.openxmlformats.org/officeDocument/2006/relationships/hyperlink" Target="https://drive.google.com/file/d/1ObNZSV014oqxKMQnOGPQPNopbnZFUE6E/view?usp=sharing" TargetMode="External"/><Relationship Id="rId10" Type="http://schemas.openxmlformats.org/officeDocument/2006/relationships/hyperlink" Target="https://drive.google.com/file/d/1K7ErbdJOGHsHrKe_s9rOEBCSsz70Jphc/view?usp=sharing" TargetMode="External"/><Relationship Id="rId4" Type="http://schemas.openxmlformats.org/officeDocument/2006/relationships/hyperlink" Target="https://drive.google.com/file/d/1FH_9k80zxdRKI2IU1BxmJeAhElTaLG5c/view?usp=sharing" TargetMode="External"/><Relationship Id="rId9" Type="http://schemas.openxmlformats.org/officeDocument/2006/relationships/hyperlink" Target="https://drive.google.com/file/d/1Wh5Qkox2EupT-SLQ1_At9Hc-0qXe7hd8/view?usp=shar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drive.google.com/file/d/18zFkLE9x5cUnTbi92sO3yWGZU3wKBci_/view?usp=sharing" TargetMode="External"/><Relationship Id="rId3" Type="http://schemas.openxmlformats.org/officeDocument/2006/relationships/hyperlink" Target="https://drive.google.com/file/d/1XGbxsywRSzKkb7nSwAz_nHsQU6s7W_Ua/view?usp=sharing" TargetMode="External"/><Relationship Id="rId7" Type="http://schemas.openxmlformats.org/officeDocument/2006/relationships/hyperlink" Target="https://drive.google.com/file/d/12ZvIczjkkAwOZvNV3p2k3-vZj9j0XC1W/view?usp=sharing" TargetMode="External"/><Relationship Id="rId2" Type="http://schemas.openxmlformats.org/officeDocument/2006/relationships/hyperlink" Target="https://drive.google.com/drive/folders/1Qq6UtCQHHdV94hEKYFRcqoA2i3pVz5fl?usp=sharing" TargetMode="External"/><Relationship Id="rId1" Type="http://schemas.openxmlformats.org/officeDocument/2006/relationships/slideLayout" Target="../slideLayouts/slideLayout2.xml"/><Relationship Id="rId6" Type="http://schemas.openxmlformats.org/officeDocument/2006/relationships/hyperlink" Target="https://drive.google.com/file/d/1VzE859JN_KLSU5IczSO6to55iKdliSjl/view?usp=sharing" TargetMode="External"/><Relationship Id="rId11" Type="http://schemas.openxmlformats.org/officeDocument/2006/relationships/hyperlink" Target="https://drive.google.com/file/d/1t1AnJKXpUAn9BCFPz23YplBiN8wzGuxq/view?usp=sharing" TargetMode="External"/><Relationship Id="rId5" Type="http://schemas.openxmlformats.org/officeDocument/2006/relationships/hyperlink" Target="https://drive.google.com/file/d/1ObNZSV014oqxKMQnOGPQPNopbnZFUE6E/view?usp=sharing" TargetMode="External"/><Relationship Id="rId10" Type="http://schemas.openxmlformats.org/officeDocument/2006/relationships/hyperlink" Target="https://drive.google.com/file/d/1K7ErbdJOGHsHrKe_s9rOEBCSsz70Jphc/view?usp=sharing" TargetMode="External"/><Relationship Id="rId4" Type="http://schemas.openxmlformats.org/officeDocument/2006/relationships/hyperlink" Target="https://drive.google.com/file/d/1FH_9k80zxdRKI2IU1BxmJeAhElTaLG5c/view?usp=sharing" TargetMode="External"/><Relationship Id="rId9" Type="http://schemas.openxmlformats.org/officeDocument/2006/relationships/hyperlink" Target="https://drive.google.com/file/d/1Wh5Qkox2EupT-SLQ1_At9Hc-0qXe7hd8/view?usp=sharing"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3.xml"/><Relationship Id="rId18" Type="http://schemas.openxmlformats.org/officeDocument/2006/relationships/slide" Target="slide20.xml"/><Relationship Id="rId3" Type="http://schemas.openxmlformats.org/officeDocument/2006/relationships/slide" Target="slide6.xml"/><Relationship Id="rId7" Type="http://schemas.openxmlformats.org/officeDocument/2006/relationships/slide" Target="slide12.xml"/><Relationship Id="rId12" Type="http://schemas.openxmlformats.org/officeDocument/2006/relationships/slide" Target="slide21.xml"/><Relationship Id="rId17" Type="http://schemas.openxmlformats.org/officeDocument/2006/relationships/slide" Target="slide33.xml"/><Relationship Id="rId2" Type="http://schemas.openxmlformats.org/officeDocument/2006/relationships/slide" Target="slide37.xml"/><Relationship Id="rId16" Type="http://schemas.openxmlformats.org/officeDocument/2006/relationships/slide" Target="slide31.xml"/><Relationship Id="rId1" Type="http://schemas.openxmlformats.org/officeDocument/2006/relationships/slideLayout" Target="../slideLayouts/slideLayout6.xml"/><Relationship Id="rId6" Type="http://schemas.openxmlformats.org/officeDocument/2006/relationships/slide" Target="slide11.xml"/><Relationship Id="rId11" Type="http://schemas.openxmlformats.org/officeDocument/2006/relationships/slide" Target="slide19.xml"/><Relationship Id="rId5" Type="http://schemas.openxmlformats.org/officeDocument/2006/relationships/slide" Target="slide9.xml"/><Relationship Id="rId15" Type="http://schemas.openxmlformats.org/officeDocument/2006/relationships/slide" Target="slide30.xml"/><Relationship Id="rId10" Type="http://schemas.openxmlformats.org/officeDocument/2006/relationships/slide" Target="slide18.xml"/><Relationship Id="rId4" Type="http://schemas.openxmlformats.org/officeDocument/2006/relationships/slide" Target="slide7.xml"/><Relationship Id="rId9" Type="http://schemas.openxmlformats.org/officeDocument/2006/relationships/slide" Target="slide16.xml"/><Relationship Id="rId14" Type="http://schemas.openxmlformats.org/officeDocument/2006/relationships/slide" Target="slide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academie-chirurgie.fr/admin/uploads/media/photo/0001/03/d7c959aab5238a7d264ac51d1d2e04183410d6bd.pdf" TargetMode="External"/><Relationship Id="rId2" Type="http://schemas.openxmlformats.org/officeDocument/2006/relationships/hyperlink" Target="https://www.has-sante.fr/upload/docs/application/pdf/2015-12/cours_module_2.pdf" TargetMode="Externa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hyperlink" Target="https://www.ctsnet.org/article/letter-guest-editor-nontechnical-skills-cardiothoracic-surgery" TargetMode="External"/><Relationship Id="rId4" Type="http://schemas.openxmlformats.org/officeDocument/2006/relationships/hyperlink" Target="https://www.has-sante.fr/upload/docs/application/pdf/2016-02/presentation_check-list_securite_du_patient_au_bloc_operatoire.pdf"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hal.univ-lorraine.fr/hal-01932317" TargetMode="External"/><Relationship Id="rId2" Type="http://schemas.openxmlformats.org/officeDocument/2006/relationships/hyperlink" Target="https://doi.org/10.1016/j.xjep.2021.100432" TargetMode="External"/><Relationship Id="rId1" Type="http://schemas.openxmlformats.org/officeDocument/2006/relationships/slideLayout" Target="../slideLayouts/slideLayout2.xml"/><Relationship Id="rId4" Type="http://schemas.openxmlformats.org/officeDocument/2006/relationships/hyperlink" Target="https://doi.org/10.1016/j.jchirv.2023.01.011"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jpg"/><Relationship Id="rId7" Type="http://schemas.openxmlformats.org/officeDocument/2006/relationships/image" Target="../media/image44.png"/><Relationship Id="rId12" Type="http://schemas.openxmlformats.org/officeDocument/2006/relationships/image" Target="../media/image47.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hyperlink" Target="mailto:direction@sfctcv.org" TargetMode="External"/><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1.jpg"/><Relationship Id="rId9" Type="http://schemas.openxmlformats.org/officeDocument/2006/relationships/hyperlink" Target="http://www.sfctcv.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89249" y="3057721"/>
            <a:ext cx="6581775" cy="6309360"/>
            <a:chOff x="489249" y="3057721"/>
            <a:chExt cx="6581775" cy="6309360"/>
          </a:xfrm>
        </p:grpSpPr>
        <p:sp>
          <p:nvSpPr>
            <p:cNvPr id="3" name="object 3"/>
            <p:cNvSpPr/>
            <p:nvPr/>
          </p:nvSpPr>
          <p:spPr>
            <a:xfrm>
              <a:off x="527349" y="6076625"/>
              <a:ext cx="6505575" cy="3252470"/>
            </a:xfrm>
            <a:custGeom>
              <a:avLst/>
              <a:gdLst/>
              <a:ahLst/>
              <a:cxnLst/>
              <a:rect l="l" t="t" r="r" b="b"/>
              <a:pathLst>
                <a:path w="6505575" h="3252470">
                  <a:moveTo>
                    <a:pt x="2963317" y="3239175"/>
                  </a:moveTo>
                  <a:lnTo>
                    <a:pt x="3012050" y="3243112"/>
                  </a:lnTo>
                  <a:lnTo>
                    <a:pt x="3059806" y="3246253"/>
                  </a:lnTo>
                  <a:lnTo>
                    <a:pt x="3107747" y="3248705"/>
                  </a:lnTo>
                  <a:lnTo>
                    <a:pt x="3155868" y="3250463"/>
                  </a:lnTo>
                  <a:lnTo>
                    <a:pt x="3204165" y="3251521"/>
                  </a:lnTo>
                  <a:lnTo>
                    <a:pt x="3252632" y="3251874"/>
                  </a:lnTo>
                  <a:lnTo>
                    <a:pt x="3301100" y="3251521"/>
                  </a:lnTo>
                  <a:lnTo>
                    <a:pt x="3349396" y="3250463"/>
                  </a:lnTo>
                  <a:lnTo>
                    <a:pt x="3397518" y="3248705"/>
                  </a:lnTo>
                  <a:lnTo>
                    <a:pt x="3445459" y="3246253"/>
                  </a:lnTo>
                  <a:lnTo>
                    <a:pt x="3493214" y="3243112"/>
                  </a:lnTo>
                  <a:lnTo>
                    <a:pt x="3540780" y="3239286"/>
                  </a:lnTo>
                  <a:lnTo>
                    <a:pt x="3541948" y="3239175"/>
                  </a:lnTo>
                </a:path>
                <a:path w="6505575" h="3252470">
                  <a:moveTo>
                    <a:pt x="2844862" y="3226475"/>
                  </a:moveTo>
                  <a:lnTo>
                    <a:pt x="2869943" y="3229599"/>
                  </a:lnTo>
                  <a:lnTo>
                    <a:pt x="2917114" y="3234780"/>
                  </a:lnTo>
                  <a:lnTo>
                    <a:pt x="2963317" y="3239175"/>
                  </a:lnTo>
                </a:path>
                <a:path w="6505575" h="3252470">
                  <a:moveTo>
                    <a:pt x="3541948" y="3239175"/>
                  </a:moveTo>
                  <a:lnTo>
                    <a:pt x="3588151" y="3234780"/>
                  </a:lnTo>
                  <a:lnTo>
                    <a:pt x="3635321" y="3229599"/>
                  </a:lnTo>
                  <a:lnTo>
                    <a:pt x="3660402" y="3226475"/>
                  </a:lnTo>
                </a:path>
                <a:path w="6505575" h="3252470">
                  <a:moveTo>
                    <a:pt x="2753795" y="3213775"/>
                  </a:moveTo>
                  <a:lnTo>
                    <a:pt x="2776221" y="3217233"/>
                  </a:lnTo>
                  <a:lnTo>
                    <a:pt x="2822977" y="3223748"/>
                  </a:lnTo>
                  <a:lnTo>
                    <a:pt x="2844862" y="3226475"/>
                  </a:lnTo>
                </a:path>
                <a:path w="6505575" h="3252470">
                  <a:moveTo>
                    <a:pt x="3660402" y="3226475"/>
                  </a:moveTo>
                  <a:lnTo>
                    <a:pt x="3682287" y="3223748"/>
                  </a:lnTo>
                  <a:lnTo>
                    <a:pt x="3729043" y="3217233"/>
                  </a:lnTo>
                  <a:lnTo>
                    <a:pt x="3751470" y="3213775"/>
                  </a:lnTo>
                </a:path>
                <a:path w="6505575" h="3252470">
                  <a:moveTo>
                    <a:pt x="2549617" y="3175675"/>
                  </a:moveTo>
                  <a:lnTo>
                    <a:pt x="2591391" y="3184616"/>
                  </a:lnTo>
                  <a:lnTo>
                    <a:pt x="2637260" y="3193744"/>
                  </a:lnTo>
                  <a:lnTo>
                    <a:pt x="2683357" y="3202225"/>
                  </a:lnTo>
                  <a:lnTo>
                    <a:pt x="2729680" y="3210057"/>
                  </a:lnTo>
                  <a:lnTo>
                    <a:pt x="2753795" y="3213775"/>
                  </a:lnTo>
                </a:path>
                <a:path w="6505575" h="3252470">
                  <a:moveTo>
                    <a:pt x="3751470" y="3213775"/>
                  </a:moveTo>
                  <a:lnTo>
                    <a:pt x="3775585" y="3210057"/>
                  </a:lnTo>
                  <a:lnTo>
                    <a:pt x="3821907" y="3202225"/>
                  </a:lnTo>
                  <a:lnTo>
                    <a:pt x="3868005" y="3193744"/>
                  </a:lnTo>
                  <a:lnTo>
                    <a:pt x="3913873" y="3184616"/>
                  </a:lnTo>
                  <a:lnTo>
                    <a:pt x="3955647" y="3175675"/>
                  </a:lnTo>
                </a:path>
                <a:path w="6505575" h="3252470">
                  <a:moveTo>
                    <a:pt x="0" y="42"/>
                  </a:moveTo>
                  <a:lnTo>
                    <a:pt x="347" y="47703"/>
                  </a:lnTo>
                  <a:lnTo>
                    <a:pt x="1405" y="96000"/>
                  </a:lnTo>
                  <a:lnTo>
                    <a:pt x="3163" y="144121"/>
                  </a:lnTo>
                  <a:lnTo>
                    <a:pt x="5615" y="192062"/>
                  </a:lnTo>
                  <a:lnTo>
                    <a:pt x="8756" y="239818"/>
                  </a:lnTo>
                  <a:lnTo>
                    <a:pt x="12582" y="287383"/>
                  </a:lnTo>
                  <a:lnTo>
                    <a:pt x="17088" y="334754"/>
                  </a:lnTo>
                  <a:lnTo>
                    <a:pt x="22269" y="381925"/>
                  </a:lnTo>
                  <a:lnTo>
                    <a:pt x="28120" y="428891"/>
                  </a:lnTo>
                  <a:lnTo>
                    <a:pt x="34635" y="475647"/>
                  </a:lnTo>
                  <a:lnTo>
                    <a:pt x="41811" y="522189"/>
                  </a:lnTo>
                  <a:lnTo>
                    <a:pt x="49643" y="568511"/>
                  </a:lnTo>
                  <a:lnTo>
                    <a:pt x="58124" y="614608"/>
                  </a:lnTo>
                  <a:lnTo>
                    <a:pt x="67252" y="660477"/>
                  </a:lnTo>
                  <a:lnTo>
                    <a:pt x="77020" y="706111"/>
                  </a:lnTo>
                  <a:lnTo>
                    <a:pt x="87423" y="751506"/>
                  </a:lnTo>
                  <a:lnTo>
                    <a:pt x="98457" y="796657"/>
                  </a:lnTo>
                  <a:lnTo>
                    <a:pt x="110118" y="841560"/>
                  </a:lnTo>
                  <a:lnTo>
                    <a:pt x="122399" y="886208"/>
                  </a:lnTo>
                  <a:lnTo>
                    <a:pt x="135296" y="930598"/>
                  </a:lnTo>
                  <a:lnTo>
                    <a:pt x="148805" y="974724"/>
                  </a:lnTo>
                  <a:lnTo>
                    <a:pt x="162920" y="1018582"/>
                  </a:lnTo>
                  <a:lnTo>
                    <a:pt x="177636" y="1062167"/>
                  </a:lnTo>
                  <a:lnTo>
                    <a:pt x="192949" y="1105473"/>
                  </a:lnTo>
                  <a:lnTo>
                    <a:pt x="208854" y="1148496"/>
                  </a:lnTo>
                  <a:lnTo>
                    <a:pt x="225345" y="1191231"/>
                  </a:lnTo>
                  <a:lnTo>
                    <a:pt x="242418" y="1233673"/>
                  </a:lnTo>
                  <a:lnTo>
                    <a:pt x="260068" y="1275817"/>
                  </a:lnTo>
                  <a:lnTo>
                    <a:pt x="278291" y="1317659"/>
                  </a:lnTo>
                  <a:lnTo>
                    <a:pt x="297080" y="1359193"/>
                  </a:lnTo>
                  <a:lnTo>
                    <a:pt x="316431" y="1400414"/>
                  </a:lnTo>
                  <a:lnTo>
                    <a:pt x="336340" y="1441318"/>
                  </a:lnTo>
                  <a:lnTo>
                    <a:pt x="356802" y="1481900"/>
                  </a:lnTo>
                  <a:lnTo>
                    <a:pt x="377811" y="1522154"/>
                  </a:lnTo>
                  <a:lnTo>
                    <a:pt x="399362" y="1562076"/>
                  </a:lnTo>
                  <a:lnTo>
                    <a:pt x="421452" y="1601661"/>
                  </a:lnTo>
                  <a:lnTo>
                    <a:pt x="444074" y="1640905"/>
                  </a:lnTo>
                  <a:lnTo>
                    <a:pt x="467224" y="1679801"/>
                  </a:lnTo>
                  <a:lnTo>
                    <a:pt x="490898" y="1718346"/>
                  </a:lnTo>
                  <a:lnTo>
                    <a:pt x="515089" y="1756534"/>
                  </a:lnTo>
                  <a:lnTo>
                    <a:pt x="539794" y="1794361"/>
                  </a:lnTo>
                  <a:lnTo>
                    <a:pt x="565007" y="1831821"/>
                  </a:lnTo>
                  <a:lnTo>
                    <a:pt x="590724" y="1868910"/>
                  </a:lnTo>
                  <a:lnTo>
                    <a:pt x="616940" y="1905623"/>
                  </a:lnTo>
                  <a:lnTo>
                    <a:pt x="643649" y="1941955"/>
                  </a:lnTo>
                  <a:lnTo>
                    <a:pt x="670846" y="1977901"/>
                  </a:lnTo>
                  <a:lnTo>
                    <a:pt x="698528" y="2013456"/>
                  </a:lnTo>
                  <a:lnTo>
                    <a:pt x="726689" y="2048615"/>
                  </a:lnTo>
                  <a:lnTo>
                    <a:pt x="755324" y="2083373"/>
                  </a:lnTo>
                  <a:lnTo>
                    <a:pt x="784428" y="2117726"/>
                  </a:lnTo>
                  <a:lnTo>
                    <a:pt x="813997" y="2151669"/>
                  </a:lnTo>
                  <a:lnTo>
                    <a:pt x="844024" y="2185196"/>
                  </a:lnTo>
                  <a:lnTo>
                    <a:pt x="874507" y="2218302"/>
                  </a:lnTo>
                  <a:lnTo>
                    <a:pt x="905439" y="2250984"/>
                  </a:lnTo>
                  <a:lnTo>
                    <a:pt x="936816" y="2283236"/>
                  </a:lnTo>
                  <a:lnTo>
                    <a:pt x="968632" y="2315052"/>
                  </a:lnTo>
                  <a:lnTo>
                    <a:pt x="1000884" y="2346429"/>
                  </a:lnTo>
                  <a:lnTo>
                    <a:pt x="1033566" y="2377361"/>
                  </a:lnTo>
                  <a:lnTo>
                    <a:pt x="1066672" y="2407844"/>
                  </a:lnTo>
                  <a:lnTo>
                    <a:pt x="1100200" y="2437871"/>
                  </a:lnTo>
                  <a:lnTo>
                    <a:pt x="1134142" y="2467440"/>
                  </a:lnTo>
                  <a:lnTo>
                    <a:pt x="1168495" y="2496544"/>
                  </a:lnTo>
                  <a:lnTo>
                    <a:pt x="1203253" y="2525179"/>
                  </a:lnTo>
                  <a:lnTo>
                    <a:pt x="1238412" y="2553340"/>
                  </a:lnTo>
                  <a:lnTo>
                    <a:pt x="1273967" y="2581022"/>
                  </a:lnTo>
                  <a:lnTo>
                    <a:pt x="1309913" y="2608219"/>
                  </a:lnTo>
                  <a:lnTo>
                    <a:pt x="1346245" y="2634929"/>
                  </a:lnTo>
                  <a:lnTo>
                    <a:pt x="1382958" y="2661144"/>
                  </a:lnTo>
                  <a:lnTo>
                    <a:pt x="1420047" y="2686861"/>
                  </a:lnTo>
                  <a:lnTo>
                    <a:pt x="1457507" y="2712074"/>
                  </a:lnTo>
                  <a:lnTo>
                    <a:pt x="1495334" y="2736779"/>
                  </a:lnTo>
                  <a:lnTo>
                    <a:pt x="1533522" y="2760970"/>
                  </a:lnTo>
                  <a:lnTo>
                    <a:pt x="1572067" y="2784644"/>
                  </a:lnTo>
                  <a:lnTo>
                    <a:pt x="1610963" y="2807794"/>
                  </a:lnTo>
                  <a:lnTo>
                    <a:pt x="1650207" y="2830416"/>
                  </a:lnTo>
                  <a:lnTo>
                    <a:pt x="1689792" y="2852506"/>
                  </a:lnTo>
                  <a:lnTo>
                    <a:pt x="1729714" y="2874057"/>
                  </a:lnTo>
                  <a:lnTo>
                    <a:pt x="1769968" y="2895066"/>
                  </a:lnTo>
                  <a:lnTo>
                    <a:pt x="1810550" y="2915528"/>
                  </a:lnTo>
                  <a:lnTo>
                    <a:pt x="1851454" y="2935437"/>
                  </a:lnTo>
                  <a:lnTo>
                    <a:pt x="1892675" y="2954788"/>
                  </a:lnTo>
                  <a:lnTo>
                    <a:pt x="1934209" y="2973577"/>
                  </a:lnTo>
                  <a:lnTo>
                    <a:pt x="1976051" y="2991800"/>
                  </a:lnTo>
                  <a:lnTo>
                    <a:pt x="2018195" y="3009450"/>
                  </a:lnTo>
                  <a:lnTo>
                    <a:pt x="2060637" y="3026523"/>
                  </a:lnTo>
                  <a:lnTo>
                    <a:pt x="2103372" y="3043014"/>
                  </a:lnTo>
                  <a:lnTo>
                    <a:pt x="2146395" y="3058919"/>
                  </a:lnTo>
                  <a:lnTo>
                    <a:pt x="2189701" y="3074232"/>
                  </a:lnTo>
                  <a:lnTo>
                    <a:pt x="2233286" y="3088948"/>
                  </a:lnTo>
                  <a:lnTo>
                    <a:pt x="2277144" y="3103063"/>
                  </a:lnTo>
                  <a:lnTo>
                    <a:pt x="2321270" y="3116572"/>
                  </a:lnTo>
                  <a:lnTo>
                    <a:pt x="2365660" y="3129469"/>
                  </a:lnTo>
                  <a:lnTo>
                    <a:pt x="2410308" y="3141750"/>
                  </a:lnTo>
                  <a:lnTo>
                    <a:pt x="2455211" y="3153411"/>
                  </a:lnTo>
                  <a:lnTo>
                    <a:pt x="2500362" y="3164445"/>
                  </a:lnTo>
                  <a:lnTo>
                    <a:pt x="2545757" y="3174849"/>
                  </a:lnTo>
                  <a:lnTo>
                    <a:pt x="2549617" y="3175675"/>
                  </a:lnTo>
                </a:path>
                <a:path w="6505575" h="3252470">
                  <a:moveTo>
                    <a:pt x="3955647" y="3175675"/>
                  </a:moveTo>
                  <a:lnTo>
                    <a:pt x="4004903" y="3164445"/>
                  </a:lnTo>
                  <a:lnTo>
                    <a:pt x="4050054" y="3153411"/>
                  </a:lnTo>
                  <a:lnTo>
                    <a:pt x="4094956" y="3141750"/>
                  </a:lnTo>
                  <a:lnTo>
                    <a:pt x="4139605" y="3129469"/>
                  </a:lnTo>
                  <a:lnTo>
                    <a:pt x="4183995" y="3116572"/>
                  </a:lnTo>
                  <a:lnTo>
                    <a:pt x="4228121" y="3103063"/>
                  </a:lnTo>
                  <a:lnTo>
                    <a:pt x="4271979" y="3088948"/>
                  </a:lnTo>
                  <a:lnTo>
                    <a:pt x="4315563" y="3074232"/>
                  </a:lnTo>
                  <a:lnTo>
                    <a:pt x="4358870" y="3058919"/>
                  </a:lnTo>
                  <a:lnTo>
                    <a:pt x="4401893" y="3043014"/>
                  </a:lnTo>
                  <a:lnTo>
                    <a:pt x="4444628" y="3026523"/>
                  </a:lnTo>
                  <a:lnTo>
                    <a:pt x="4487070" y="3009450"/>
                  </a:lnTo>
                  <a:lnTo>
                    <a:pt x="4529214" y="2991800"/>
                  </a:lnTo>
                  <a:lnTo>
                    <a:pt x="4571055" y="2973577"/>
                  </a:lnTo>
                  <a:lnTo>
                    <a:pt x="4612589" y="2954788"/>
                  </a:lnTo>
                  <a:lnTo>
                    <a:pt x="4653811" y="2935437"/>
                  </a:lnTo>
                  <a:lnTo>
                    <a:pt x="4694715" y="2915528"/>
                  </a:lnTo>
                  <a:lnTo>
                    <a:pt x="4735296" y="2895066"/>
                  </a:lnTo>
                  <a:lnTo>
                    <a:pt x="4775551" y="2874057"/>
                  </a:lnTo>
                  <a:lnTo>
                    <a:pt x="4815473" y="2852506"/>
                  </a:lnTo>
                  <a:lnTo>
                    <a:pt x="4855058" y="2830416"/>
                  </a:lnTo>
                  <a:lnTo>
                    <a:pt x="4894301" y="2807794"/>
                  </a:lnTo>
                  <a:lnTo>
                    <a:pt x="4933198" y="2784644"/>
                  </a:lnTo>
                  <a:lnTo>
                    <a:pt x="4971743" y="2760970"/>
                  </a:lnTo>
                  <a:lnTo>
                    <a:pt x="5009931" y="2736779"/>
                  </a:lnTo>
                  <a:lnTo>
                    <a:pt x="5047758" y="2712074"/>
                  </a:lnTo>
                  <a:lnTo>
                    <a:pt x="5085218" y="2686861"/>
                  </a:lnTo>
                  <a:lnTo>
                    <a:pt x="5122307" y="2661144"/>
                  </a:lnTo>
                  <a:lnTo>
                    <a:pt x="5159020" y="2634929"/>
                  </a:lnTo>
                  <a:lnTo>
                    <a:pt x="5195352" y="2608219"/>
                  </a:lnTo>
                  <a:lnTo>
                    <a:pt x="5231297" y="2581022"/>
                  </a:lnTo>
                  <a:lnTo>
                    <a:pt x="5266852" y="2553340"/>
                  </a:lnTo>
                  <a:lnTo>
                    <a:pt x="5302011" y="2525179"/>
                  </a:lnTo>
                  <a:lnTo>
                    <a:pt x="5336770" y="2496544"/>
                  </a:lnTo>
                  <a:lnTo>
                    <a:pt x="5371123" y="2467440"/>
                  </a:lnTo>
                  <a:lnTo>
                    <a:pt x="5405065" y="2437871"/>
                  </a:lnTo>
                  <a:lnTo>
                    <a:pt x="5438592" y="2407844"/>
                  </a:lnTo>
                  <a:lnTo>
                    <a:pt x="5471699" y="2377361"/>
                  </a:lnTo>
                  <a:lnTo>
                    <a:pt x="5504381" y="2346429"/>
                  </a:lnTo>
                  <a:lnTo>
                    <a:pt x="5536632" y="2315052"/>
                  </a:lnTo>
                  <a:lnTo>
                    <a:pt x="5568449" y="2283236"/>
                  </a:lnTo>
                  <a:lnTo>
                    <a:pt x="5599826" y="2250984"/>
                  </a:lnTo>
                  <a:lnTo>
                    <a:pt x="5630758" y="2218302"/>
                  </a:lnTo>
                  <a:lnTo>
                    <a:pt x="5661240" y="2185196"/>
                  </a:lnTo>
                  <a:lnTo>
                    <a:pt x="5691268" y="2151669"/>
                  </a:lnTo>
                  <a:lnTo>
                    <a:pt x="5720836" y="2117726"/>
                  </a:lnTo>
                  <a:lnTo>
                    <a:pt x="5749941" y="2083373"/>
                  </a:lnTo>
                  <a:lnTo>
                    <a:pt x="5778576" y="2048615"/>
                  </a:lnTo>
                  <a:lnTo>
                    <a:pt x="5806736" y="2013456"/>
                  </a:lnTo>
                  <a:lnTo>
                    <a:pt x="5834418" y="1977901"/>
                  </a:lnTo>
                  <a:lnTo>
                    <a:pt x="5861616" y="1941955"/>
                  </a:lnTo>
                  <a:lnTo>
                    <a:pt x="5888325" y="1905623"/>
                  </a:lnTo>
                  <a:lnTo>
                    <a:pt x="5914540" y="1868910"/>
                  </a:lnTo>
                  <a:lnTo>
                    <a:pt x="5940257" y="1831821"/>
                  </a:lnTo>
                  <a:lnTo>
                    <a:pt x="5965470" y="1794361"/>
                  </a:lnTo>
                  <a:lnTo>
                    <a:pt x="5990175" y="1756534"/>
                  </a:lnTo>
                  <a:lnTo>
                    <a:pt x="6014367" y="1718346"/>
                  </a:lnTo>
                  <a:lnTo>
                    <a:pt x="6038040" y="1679801"/>
                  </a:lnTo>
                  <a:lnTo>
                    <a:pt x="6061190" y="1640905"/>
                  </a:lnTo>
                  <a:lnTo>
                    <a:pt x="6083813" y="1601661"/>
                  </a:lnTo>
                  <a:lnTo>
                    <a:pt x="6105902" y="1562076"/>
                  </a:lnTo>
                  <a:lnTo>
                    <a:pt x="6127454" y="1522154"/>
                  </a:lnTo>
                  <a:lnTo>
                    <a:pt x="6148463" y="1481900"/>
                  </a:lnTo>
                  <a:lnTo>
                    <a:pt x="6168924" y="1441318"/>
                  </a:lnTo>
                  <a:lnTo>
                    <a:pt x="6188833" y="1400414"/>
                  </a:lnTo>
                  <a:lnTo>
                    <a:pt x="6208185" y="1359193"/>
                  </a:lnTo>
                  <a:lnTo>
                    <a:pt x="6226974" y="1317659"/>
                  </a:lnTo>
                  <a:lnTo>
                    <a:pt x="6245196" y="1275817"/>
                  </a:lnTo>
                  <a:lnTo>
                    <a:pt x="6262846" y="1233673"/>
                  </a:lnTo>
                  <a:lnTo>
                    <a:pt x="6279919" y="1191231"/>
                  </a:lnTo>
                  <a:lnTo>
                    <a:pt x="6296411" y="1148496"/>
                  </a:lnTo>
                  <a:lnTo>
                    <a:pt x="6312315" y="1105473"/>
                  </a:lnTo>
                  <a:lnTo>
                    <a:pt x="6327628" y="1062167"/>
                  </a:lnTo>
                  <a:lnTo>
                    <a:pt x="6342345" y="1018582"/>
                  </a:lnTo>
                  <a:lnTo>
                    <a:pt x="6356460" y="974724"/>
                  </a:lnTo>
                  <a:lnTo>
                    <a:pt x="6369968" y="930598"/>
                  </a:lnTo>
                  <a:lnTo>
                    <a:pt x="6382866" y="886208"/>
                  </a:lnTo>
                  <a:lnTo>
                    <a:pt x="6395147" y="841560"/>
                  </a:lnTo>
                  <a:lnTo>
                    <a:pt x="6406807" y="796657"/>
                  </a:lnTo>
                  <a:lnTo>
                    <a:pt x="6417841" y="751506"/>
                  </a:lnTo>
                  <a:lnTo>
                    <a:pt x="6428245" y="706111"/>
                  </a:lnTo>
                  <a:lnTo>
                    <a:pt x="6438013" y="660477"/>
                  </a:lnTo>
                  <a:lnTo>
                    <a:pt x="6447140" y="614608"/>
                  </a:lnTo>
                  <a:lnTo>
                    <a:pt x="6455622" y="568511"/>
                  </a:lnTo>
                  <a:lnTo>
                    <a:pt x="6463453" y="522189"/>
                  </a:lnTo>
                  <a:lnTo>
                    <a:pt x="6470629" y="475647"/>
                  </a:lnTo>
                  <a:lnTo>
                    <a:pt x="6477145" y="428891"/>
                  </a:lnTo>
                  <a:lnTo>
                    <a:pt x="6482996" y="381925"/>
                  </a:lnTo>
                  <a:lnTo>
                    <a:pt x="6488177" y="334754"/>
                  </a:lnTo>
                  <a:lnTo>
                    <a:pt x="6492682" y="287383"/>
                  </a:lnTo>
                  <a:lnTo>
                    <a:pt x="6496508" y="239818"/>
                  </a:lnTo>
                  <a:lnTo>
                    <a:pt x="6499650" y="192062"/>
                  </a:lnTo>
                  <a:lnTo>
                    <a:pt x="6502102" y="144121"/>
                  </a:lnTo>
                  <a:lnTo>
                    <a:pt x="6503859" y="96000"/>
                  </a:lnTo>
                  <a:lnTo>
                    <a:pt x="6504917" y="47703"/>
                  </a:lnTo>
                  <a:lnTo>
                    <a:pt x="6505265" y="0"/>
                  </a:lnTo>
                </a:path>
              </a:pathLst>
            </a:custGeom>
            <a:ln w="76200">
              <a:solidFill>
                <a:srgbClr val="3783BC"/>
              </a:solidFill>
            </a:ln>
          </p:spPr>
          <p:txBody>
            <a:bodyPr wrap="square" lIns="0" tIns="0" rIns="0" bIns="0" rtlCol="0"/>
            <a:lstStyle/>
            <a:p>
              <a:endParaRPr/>
            </a:p>
          </p:txBody>
        </p:sp>
        <p:sp>
          <p:nvSpPr>
            <p:cNvPr id="4" name="object 4"/>
            <p:cNvSpPr/>
            <p:nvPr/>
          </p:nvSpPr>
          <p:spPr>
            <a:xfrm>
              <a:off x="784537" y="3057721"/>
              <a:ext cx="6054090" cy="6032500"/>
            </a:xfrm>
            <a:custGeom>
              <a:avLst/>
              <a:gdLst/>
              <a:ahLst/>
              <a:cxnLst/>
              <a:rect l="l" t="t" r="r" b="b"/>
              <a:pathLst>
                <a:path w="6054090" h="6032500">
                  <a:moveTo>
                    <a:pt x="3406747" y="12699"/>
                  </a:moveTo>
                  <a:lnTo>
                    <a:pt x="2647335" y="12699"/>
                  </a:lnTo>
                  <a:lnTo>
                    <a:pt x="2694087" y="0"/>
                  </a:lnTo>
                  <a:lnTo>
                    <a:pt x="3359995" y="0"/>
                  </a:lnTo>
                  <a:lnTo>
                    <a:pt x="3406747" y="12699"/>
                  </a:lnTo>
                  <a:close/>
                </a:path>
                <a:path w="6054090" h="6032500">
                  <a:moveTo>
                    <a:pt x="3499585" y="25399"/>
                  </a:moveTo>
                  <a:lnTo>
                    <a:pt x="2554497" y="25399"/>
                  </a:lnTo>
                  <a:lnTo>
                    <a:pt x="2600804" y="12699"/>
                  </a:lnTo>
                  <a:lnTo>
                    <a:pt x="3453278" y="12699"/>
                  </a:lnTo>
                  <a:lnTo>
                    <a:pt x="3499585" y="25399"/>
                  </a:lnTo>
                  <a:close/>
                </a:path>
                <a:path w="6054090" h="6032500">
                  <a:moveTo>
                    <a:pt x="3637096" y="50799"/>
                  </a:moveTo>
                  <a:lnTo>
                    <a:pt x="2416987" y="50799"/>
                  </a:lnTo>
                  <a:lnTo>
                    <a:pt x="2508422" y="25399"/>
                  </a:lnTo>
                  <a:lnTo>
                    <a:pt x="3545660" y="25399"/>
                  </a:lnTo>
                  <a:lnTo>
                    <a:pt x="3637096" y="50799"/>
                  </a:lnTo>
                  <a:close/>
                </a:path>
                <a:path w="6054090" h="6032500">
                  <a:moveTo>
                    <a:pt x="3637096" y="5981699"/>
                  </a:moveTo>
                  <a:lnTo>
                    <a:pt x="2416987" y="5981699"/>
                  </a:lnTo>
                  <a:lnTo>
                    <a:pt x="1975553" y="5854699"/>
                  </a:lnTo>
                  <a:lnTo>
                    <a:pt x="1932985" y="5829299"/>
                  </a:lnTo>
                  <a:lnTo>
                    <a:pt x="1848780" y="5803899"/>
                  </a:lnTo>
                  <a:lnTo>
                    <a:pt x="1807154" y="5778499"/>
                  </a:lnTo>
                  <a:lnTo>
                    <a:pt x="1765853" y="5765799"/>
                  </a:lnTo>
                  <a:lnTo>
                    <a:pt x="1724883" y="5740399"/>
                  </a:lnTo>
                  <a:lnTo>
                    <a:pt x="1684250" y="5727699"/>
                  </a:lnTo>
                  <a:lnTo>
                    <a:pt x="1643958" y="5702299"/>
                  </a:lnTo>
                  <a:lnTo>
                    <a:pt x="1604013" y="5689599"/>
                  </a:lnTo>
                  <a:lnTo>
                    <a:pt x="1486320" y="5613399"/>
                  </a:lnTo>
                  <a:lnTo>
                    <a:pt x="1447820" y="5600699"/>
                  </a:lnTo>
                  <a:lnTo>
                    <a:pt x="1371951" y="5549899"/>
                  </a:lnTo>
                  <a:lnTo>
                    <a:pt x="1297627" y="5499099"/>
                  </a:lnTo>
                  <a:lnTo>
                    <a:pt x="1224892" y="5448299"/>
                  </a:lnTo>
                  <a:lnTo>
                    <a:pt x="1189134" y="5422899"/>
                  </a:lnTo>
                  <a:lnTo>
                    <a:pt x="1153790" y="5384799"/>
                  </a:lnTo>
                  <a:lnTo>
                    <a:pt x="1084365" y="5333999"/>
                  </a:lnTo>
                  <a:lnTo>
                    <a:pt x="1050296" y="5308599"/>
                  </a:lnTo>
                  <a:lnTo>
                    <a:pt x="1016662" y="5270499"/>
                  </a:lnTo>
                  <a:lnTo>
                    <a:pt x="983470" y="5245099"/>
                  </a:lnTo>
                  <a:lnTo>
                    <a:pt x="950726" y="5219699"/>
                  </a:lnTo>
                  <a:lnTo>
                    <a:pt x="918433" y="5181599"/>
                  </a:lnTo>
                  <a:lnTo>
                    <a:pt x="886599" y="5156199"/>
                  </a:lnTo>
                  <a:lnTo>
                    <a:pt x="855229" y="5118099"/>
                  </a:lnTo>
                  <a:lnTo>
                    <a:pt x="824328" y="5092699"/>
                  </a:lnTo>
                  <a:lnTo>
                    <a:pt x="793902" y="5054599"/>
                  </a:lnTo>
                  <a:lnTo>
                    <a:pt x="763956" y="5016499"/>
                  </a:lnTo>
                  <a:lnTo>
                    <a:pt x="734496" y="4991099"/>
                  </a:lnTo>
                  <a:lnTo>
                    <a:pt x="705527" y="4952999"/>
                  </a:lnTo>
                  <a:lnTo>
                    <a:pt x="677055" y="4914899"/>
                  </a:lnTo>
                  <a:lnTo>
                    <a:pt x="649086" y="4889499"/>
                  </a:lnTo>
                  <a:lnTo>
                    <a:pt x="621625" y="4851399"/>
                  </a:lnTo>
                  <a:lnTo>
                    <a:pt x="594677" y="4813299"/>
                  </a:lnTo>
                  <a:lnTo>
                    <a:pt x="568248" y="4775199"/>
                  </a:lnTo>
                  <a:lnTo>
                    <a:pt x="542344" y="4737099"/>
                  </a:lnTo>
                  <a:lnTo>
                    <a:pt x="516971" y="4698999"/>
                  </a:lnTo>
                  <a:lnTo>
                    <a:pt x="492133" y="4660899"/>
                  </a:lnTo>
                  <a:lnTo>
                    <a:pt x="467836" y="4635499"/>
                  </a:lnTo>
                  <a:lnTo>
                    <a:pt x="444086" y="4584699"/>
                  </a:lnTo>
                  <a:lnTo>
                    <a:pt x="420888" y="4546599"/>
                  </a:lnTo>
                  <a:lnTo>
                    <a:pt x="398248" y="4508499"/>
                  </a:lnTo>
                  <a:lnTo>
                    <a:pt x="376172" y="4470399"/>
                  </a:lnTo>
                  <a:lnTo>
                    <a:pt x="354665" y="4432299"/>
                  </a:lnTo>
                  <a:lnTo>
                    <a:pt x="333732" y="4394199"/>
                  </a:lnTo>
                  <a:lnTo>
                    <a:pt x="313379" y="4356099"/>
                  </a:lnTo>
                  <a:lnTo>
                    <a:pt x="293612" y="4317999"/>
                  </a:lnTo>
                  <a:lnTo>
                    <a:pt x="274436" y="4267199"/>
                  </a:lnTo>
                  <a:lnTo>
                    <a:pt x="255857" y="4229099"/>
                  </a:lnTo>
                  <a:lnTo>
                    <a:pt x="237879" y="4190999"/>
                  </a:lnTo>
                  <a:lnTo>
                    <a:pt x="220510" y="4152899"/>
                  </a:lnTo>
                  <a:lnTo>
                    <a:pt x="203754" y="4102099"/>
                  </a:lnTo>
                  <a:lnTo>
                    <a:pt x="187617" y="4063999"/>
                  </a:lnTo>
                  <a:lnTo>
                    <a:pt x="172104" y="4025899"/>
                  </a:lnTo>
                  <a:lnTo>
                    <a:pt x="157221" y="3975099"/>
                  </a:lnTo>
                  <a:lnTo>
                    <a:pt x="142973" y="3936999"/>
                  </a:lnTo>
                  <a:lnTo>
                    <a:pt x="129366" y="3886199"/>
                  </a:lnTo>
                  <a:lnTo>
                    <a:pt x="116406" y="3848099"/>
                  </a:lnTo>
                  <a:lnTo>
                    <a:pt x="104098" y="3797299"/>
                  </a:lnTo>
                  <a:lnTo>
                    <a:pt x="92448" y="3759199"/>
                  </a:lnTo>
                  <a:lnTo>
                    <a:pt x="81461" y="3708399"/>
                  </a:lnTo>
                  <a:lnTo>
                    <a:pt x="71142" y="3670299"/>
                  </a:lnTo>
                  <a:lnTo>
                    <a:pt x="61498" y="3619499"/>
                  </a:lnTo>
                  <a:lnTo>
                    <a:pt x="52534" y="3581399"/>
                  </a:lnTo>
                  <a:lnTo>
                    <a:pt x="44255" y="3530599"/>
                  </a:lnTo>
                  <a:lnTo>
                    <a:pt x="36666" y="3479799"/>
                  </a:lnTo>
                  <a:lnTo>
                    <a:pt x="29774" y="3441699"/>
                  </a:lnTo>
                  <a:lnTo>
                    <a:pt x="23584" y="3390899"/>
                  </a:lnTo>
                  <a:lnTo>
                    <a:pt x="18102" y="3340099"/>
                  </a:lnTo>
                  <a:lnTo>
                    <a:pt x="13333" y="3301999"/>
                  </a:lnTo>
                  <a:lnTo>
                    <a:pt x="9282" y="3251199"/>
                  </a:lnTo>
                  <a:lnTo>
                    <a:pt x="5955" y="3200399"/>
                  </a:lnTo>
                  <a:lnTo>
                    <a:pt x="3358" y="3149599"/>
                  </a:lnTo>
                  <a:lnTo>
                    <a:pt x="1496" y="3111499"/>
                  </a:lnTo>
                  <a:lnTo>
                    <a:pt x="374" y="3060699"/>
                  </a:lnTo>
                  <a:lnTo>
                    <a:pt x="0" y="3009899"/>
                  </a:lnTo>
                  <a:lnTo>
                    <a:pt x="374" y="2959099"/>
                  </a:lnTo>
                  <a:lnTo>
                    <a:pt x="1496" y="2920999"/>
                  </a:lnTo>
                  <a:lnTo>
                    <a:pt x="3358" y="2870199"/>
                  </a:lnTo>
                  <a:lnTo>
                    <a:pt x="5955" y="2819399"/>
                  </a:lnTo>
                  <a:lnTo>
                    <a:pt x="9282" y="2768599"/>
                  </a:lnTo>
                  <a:lnTo>
                    <a:pt x="13333" y="2730499"/>
                  </a:lnTo>
                  <a:lnTo>
                    <a:pt x="18102" y="2679699"/>
                  </a:lnTo>
                  <a:lnTo>
                    <a:pt x="23584" y="2628899"/>
                  </a:lnTo>
                  <a:lnTo>
                    <a:pt x="29774" y="2590799"/>
                  </a:lnTo>
                  <a:lnTo>
                    <a:pt x="36666" y="2539999"/>
                  </a:lnTo>
                  <a:lnTo>
                    <a:pt x="44255" y="2489199"/>
                  </a:lnTo>
                  <a:lnTo>
                    <a:pt x="52534" y="2451099"/>
                  </a:lnTo>
                  <a:lnTo>
                    <a:pt x="61498" y="2400299"/>
                  </a:lnTo>
                  <a:lnTo>
                    <a:pt x="71142" y="2362199"/>
                  </a:lnTo>
                  <a:lnTo>
                    <a:pt x="81461" y="2311399"/>
                  </a:lnTo>
                  <a:lnTo>
                    <a:pt x="92448" y="2260599"/>
                  </a:lnTo>
                  <a:lnTo>
                    <a:pt x="104098" y="2222499"/>
                  </a:lnTo>
                  <a:lnTo>
                    <a:pt x="116406" y="2171699"/>
                  </a:lnTo>
                  <a:lnTo>
                    <a:pt x="129366" y="2133599"/>
                  </a:lnTo>
                  <a:lnTo>
                    <a:pt x="142973" y="2095499"/>
                  </a:lnTo>
                  <a:lnTo>
                    <a:pt x="157221" y="2044699"/>
                  </a:lnTo>
                  <a:lnTo>
                    <a:pt x="172104" y="2006599"/>
                  </a:lnTo>
                  <a:lnTo>
                    <a:pt x="187617" y="1955799"/>
                  </a:lnTo>
                  <a:lnTo>
                    <a:pt x="203754" y="1917699"/>
                  </a:lnTo>
                  <a:lnTo>
                    <a:pt x="220510" y="1879599"/>
                  </a:lnTo>
                  <a:lnTo>
                    <a:pt x="237879" y="1828799"/>
                  </a:lnTo>
                  <a:lnTo>
                    <a:pt x="255857" y="1790699"/>
                  </a:lnTo>
                  <a:lnTo>
                    <a:pt x="274436" y="1752599"/>
                  </a:lnTo>
                  <a:lnTo>
                    <a:pt x="293612" y="1714499"/>
                  </a:lnTo>
                  <a:lnTo>
                    <a:pt x="313379" y="1663699"/>
                  </a:lnTo>
                  <a:lnTo>
                    <a:pt x="333732" y="1625599"/>
                  </a:lnTo>
                  <a:lnTo>
                    <a:pt x="354665" y="1587499"/>
                  </a:lnTo>
                  <a:lnTo>
                    <a:pt x="376172" y="1549399"/>
                  </a:lnTo>
                  <a:lnTo>
                    <a:pt x="398248" y="1511299"/>
                  </a:lnTo>
                  <a:lnTo>
                    <a:pt x="420888" y="1473199"/>
                  </a:lnTo>
                  <a:lnTo>
                    <a:pt x="444086" y="1435099"/>
                  </a:lnTo>
                  <a:lnTo>
                    <a:pt x="467836" y="1396999"/>
                  </a:lnTo>
                  <a:lnTo>
                    <a:pt x="492133" y="1358899"/>
                  </a:lnTo>
                  <a:lnTo>
                    <a:pt x="516971" y="1320799"/>
                  </a:lnTo>
                  <a:lnTo>
                    <a:pt x="542344" y="1282699"/>
                  </a:lnTo>
                  <a:lnTo>
                    <a:pt x="568248" y="1244599"/>
                  </a:lnTo>
                  <a:lnTo>
                    <a:pt x="594677" y="1206499"/>
                  </a:lnTo>
                  <a:lnTo>
                    <a:pt x="621625" y="1168399"/>
                  </a:lnTo>
                  <a:lnTo>
                    <a:pt x="649086" y="1142999"/>
                  </a:lnTo>
                  <a:lnTo>
                    <a:pt x="677055" y="1104899"/>
                  </a:lnTo>
                  <a:lnTo>
                    <a:pt x="705527" y="1066799"/>
                  </a:lnTo>
                  <a:lnTo>
                    <a:pt x="734496" y="1041399"/>
                  </a:lnTo>
                  <a:lnTo>
                    <a:pt x="763956" y="1003299"/>
                  </a:lnTo>
                  <a:lnTo>
                    <a:pt x="793902" y="965199"/>
                  </a:lnTo>
                  <a:lnTo>
                    <a:pt x="824328" y="939799"/>
                  </a:lnTo>
                  <a:lnTo>
                    <a:pt x="855229" y="901699"/>
                  </a:lnTo>
                  <a:lnTo>
                    <a:pt x="886599" y="876299"/>
                  </a:lnTo>
                  <a:lnTo>
                    <a:pt x="918433" y="838199"/>
                  </a:lnTo>
                  <a:lnTo>
                    <a:pt x="950726" y="812799"/>
                  </a:lnTo>
                  <a:lnTo>
                    <a:pt x="983470" y="774699"/>
                  </a:lnTo>
                  <a:lnTo>
                    <a:pt x="1016662" y="749299"/>
                  </a:lnTo>
                  <a:lnTo>
                    <a:pt x="1050296" y="723899"/>
                  </a:lnTo>
                  <a:lnTo>
                    <a:pt x="1084365" y="685799"/>
                  </a:lnTo>
                  <a:lnTo>
                    <a:pt x="1153790" y="634999"/>
                  </a:lnTo>
                  <a:lnTo>
                    <a:pt x="1224892" y="584199"/>
                  </a:lnTo>
                  <a:lnTo>
                    <a:pt x="1297627" y="533399"/>
                  </a:lnTo>
                  <a:lnTo>
                    <a:pt x="1371951" y="482599"/>
                  </a:lnTo>
                  <a:lnTo>
                    <a:pt x="1486320" y="406399"/>
                  </a:lnTo>
                  <a:lnTo>
                    <a:pt x="1564422" y="355599"/>
                  </a:lnTo>
                  <a:lnTo>
                    <a:pt x="1604013" y="342899"/>
                  </a:lnTo>
                  <a:lnTo>
                    <a:pt x="1684250" y="292099"/>
                  </a:lnTo>
                  <a:lnTo>
                    <a:pt x="1724883" y="279399"/>
                  </a:lnTo>
                  <a:lnTo>
                    <a:pt x="1765853" y="253999"/>
                  </a:lnTo>
                  <a:lnTo>
                    <a:pt x="1848780" y="228599"/>
                  </a:lnTo>
                  <a:lnTo>
                    <a:pt x="1890725" y="203199"/>
                  </a:lnTo>
                  <a:lnTo>
                    <a:pt x="1975553" y="177799"/>
                  </a:lnTo>
                  <a:lnTo>
                    <a:pt x="2018424" y="152399"/>
                  </a:lnTo>
                  <a:lnTo>
                    <a:pt x="2371637" y="50799"/>
                  </a:lnTo>
                  <a:lnTo>
                    <a:pt x="3682445" y="50799"/>
                  </a:lnTo>
                  <a:lnTo>
                    <a:pt x="4035658" y="152399"/>
                  </a:lnTo>
                  <a:lnTo>
                    <a:pt x="4078529" y="177799"/>
                  </a:lnTo>
                  <a:lnTo>
                    <a:pt x="4163357" y="203199"/>
                  </a:lnTo>
                  <a:lnTo>
                    <a:pt x="4205302" y="228599"/>
                  </a:lnTo>
                  <a:lnTo>
                    <a:pt x="4288229" y="253999"/>
                  </a:lnTo>
                  <a:lnTo>
                    <a:pt x="4329199" y="279399"/>
                  </a:lnTo>
                  <a:lnTo>
                    <a:pt x="4369832" y="292099"/>
                  </a:lnTo>
                  <a:lnTo>
                    <a:pt x="4450069" y="342899"/>
                  </a:lnTo>
                  <a:lnTo>
                    <a:pt x="4489660" y="355599"/>
                  </a:lnTo>
                  <a:lnTo>
                    <a:pt x="4567762" y="406399"/>
                  </a:lnTo>
                  <a:lnTo>
                    <a:pt x="4682131" y="482599"/>
                  </a:lnTo>
                  <a:lnTo>
                    <a:pt x="4756455" y="533399"/>
                  </a:lnTo>
                  <a:lnTo>
                    <a:pt x="4829190" y="584199"/>
                  </a:lnTo>
                  <a:lnTo>
                    <a:pt x="4900292" y="634999"/>
                  </a:lnTo>
                  <a:lnTo>
                    <a:pt x="4969717" y="685799"/>
                  </a:lnTo>
                  <a:lnTo>
                    <a:pt x="5003786" y="723899"/>
                  </a:lnTo>
                  <a:lnTo>
                    <a:pt x="5037420" y="749299"/>
                  </a:lnTo>
                  <a:lnTo>
                    <a:pt x="5070612" y="774699"/>
                  </a:lnTo>
                  <a:lnTo>
                    <a:pt x="5103356" y="812799"/>
                  </a:lnTo>
                  <a:lnTo>
                    <a:pt x="5135649" y="838199"/>
                  </a:lnTo>
                  <a:lnTo>
                    <a:pt x="5167483" y="876299"/>
                  </a:lnTo>
                  <a:lnTo>
                    <a:pt x="5198853" y="901699"/>
                  </a:lnTo>
                  <a:lnTo>
                    <a:pt x="5229754" y="939799"/>
                  </a:lnTo>
                  <a:lnTo>
                    <a:pt x="5260180" y="965199"/>
                  </a:lnTo>
                  <a:lnTo>
                    <a:pt x="5290126" y="1003299"/>
                  </a:lnTo>
                  <a:lnTo>
                    <a:pt x="5319586" y="1041399"/>
                  </a:lnTo>
                  <a:lnTo>
                    <a:pt x="5348555" y="1066799"/>
                  </a:lnTo>
                  <a:lnTo>
                    <a:pt x="5377027" y="1104899"/>
                  </a:lnTo>
                  <a:lnTo>
                    <a:pt x="5404996" y="1142999"/>
                  </a:lnTo>
                  <a:lnTo>
                    <a:pt x="5432457" y="1168399"/>
                  </a:lnTo>
                  <a:lnTo>
                    <a:pt x="5459405" y="1206499"/>
                  </a:lnTo>
                  <a:lnTo>
                    <a:pt x="5485834" y="1244599"/>
                  </a:lnTo>
                  <a:lnTo>
                    <a:pt x="5511738" y="1282699"/>
                  </a:lnTo>
                  <a:lnTo>
                    <a:pt x="5537111" y="1320799"/>
                  </a:lnTo>
                  <a:lnTo>
                    <a:pt x="5561949" y="1358899"/>
                  </a:lnTo>
                  <a:lnTo>
                    <a:pt x="5586246" y="1396999"/>
                  </a:lnTo>
                  <a:lnTo>
                    <a:pt x="5609996" y="1435099"/>
                  </a:lnTo>
                  <a:lnTo>
                    <a:pt x="5633194" y="1473199"/>
                  </a:lnTo>
                  <a:lnTo>
                    <a:pt x="5655834" y="1511299"/>
                  </a:lnTo>
                  <a:lnTo>
                    <a:pt x="5677910" y="1549399"/>
                  </a:lnTo>
                  <a:lnTo>
                    <a:pt x="5699417" y="1587499"/>
                  </a:lnTo>
                  <a:lnTo>
                    <a:pt x="5720350" y="1625599"/>
                  </a:lnTo>
                  <a:lnTo>
                    <a:pt x="5740703" y="1663699"/>
                  </a:lnTo>
                  <a:lnTo>
                    <a:pt x="5760470" y="1714499"/>
                  </a:lnTo>
                  <a:lnTo>
                    <a:pt x="5779646" y="1752599"/>
                  </a:lnTo>
                  <a:lnTo>
                    <a:pt x="5798225" y="1790699"/>
                  </a:lnTo>
                  <a:lnTo>
                    <a:pt x="5816203" y="1828799"/>
                  </a:lnTo>
                  <a:lnTo>
                    <a:pt x="5833572" y="1879599"/>
                  </a:lnTo>
                  <a:lnTo>
                    <a:pt x="5850328" y="1917699"/>
                  </a:lnTo>
                  <a:lnTo>
                    <a:pt x="5866465" y="1955799"/>
                  </a:lnTo>
                  <a:lnTo>
                    <a:pt x="5881978" y="2006599"/>
                  </a:lnTo>
                  <a:lnTo>
                    <a:pt x="5896861" y="2044699"/>
                  </a:lnTo>
                  <a:lnTo>
                    <a:pt x="5911109" y="2095499"/>
                  </a:lnTo>
                  <a:lnTo>
                    <a:pt x="5924716" y="2133599"/>
                  </a:lnTo>
                  <a:lnTo>
                    <a:pt x="5937676" y="2171699"/>
                  </a:lnTo>
                  <a:lnTo>
                    <a:pt x="5949984" y="2222499"/>
                  </a:lnTo>
                  <a:lnTo>
                    <a:pt x="5961634" y="2260599"/>
                  </a:lnTo>
                  <a:lnTo>
                    <a:pt x="5972621" y="2311399"/>
                  </a:lnTo>
                  <a:lnTo>
                    <a:pt x="5982940" y="2362199"/>
                  </a:lnTo>
                  <a:lnTo>
                    <a:pt x="5992584" y="2400299"/>
                  </a:lnTo>
                  <a:lnTo>
                    <a:pt x="6001548" y="2451099"/>
                  </a:lnTo>
                  <a:lnTo>
                    <a:pt x="6009827" y="2489199"/>
                  </a:lnTo>
                  <a:lnTo>
                    <a:pt x="6017416" y="2539999"/>
                  </a:lnTo>
                  <a:lnTo>
                    <a:pt x="6024308" y="2590799"/>
                  </a:lnTo>
                  <a:lnTo>
                    <a:pt x="6030498" y="2628899"/>
                  </a:lnTo>
                  <a:lnTo>
                    <a:pt x="6035980" y="2679699"/>
                  </a:lnTo>
                  <a:lnTo>
                    <a:pt x="6040750" y="2730499"/>
                  </a:lnTo>
                  <a:lnTo>
                    <a:pt x="6044800" y="2768599"/>
                  </a:lnTo>
                  <a:lnTo>
                    <a:pt x="6048127" y="2819399"/>
                  </a:lnTo>
                  <a:lnTo>
                    <a:pt x="6050724" y="2870199"/>
                  </a:lnTo>
                  <a:lnTo>
                    <a:pt x="6052586" y="2920999"/>
                  </a:lnTo>
                  <a:lnTo>
                    <a:pt x="6053708" y="2959099"/>
                  </a:lnTo>
                  <a:lnTo>
                    <a:pt x="6054082" y="3009899"/>
                  </a:lnTo>
                  <a:lnTo>
                    <a:pt x="6053708" y="3060699"/>
                  </a:lnTo>
                  <a:lnTo>
                    <a:pt x="6052586" y="3111499"/>
                  </a:lnTo>
                  <a:lnTo>
                    <a:pt x="6050724" y="3149599"/>
                  </a:lnTo>
                  <a:lnTo>
                    <a:pt x="6048127" y="3200399"/>
                  </a:lnTo>
                  <a:lnTo>
                    <a:pt x="6044800" y="3251199"/>
                  </a:lnTo>
                  <a:lnTo>
                    <a:pt x="6040750" y="3301999"/>
                  </a:lnTo>
                  <a:lnTo>
                    <a:pt x="6035980" y="3340099"/>
                  </a:lnTo>
                  <a:lnTo>
                    <a:pt x="6030498" y="3390899"/>
                  </a:lnTo>
                  <a:lnTo>
                    <a:pt x="6024308" y="3441699"/>
                  </a:lnTo>
                  <a:lnTo>
                    <a:pt x="6017416" y="3479799"/>
                  </a:lnTo>
                  <a:lnTo>
                    <a:pt x="6009827" y="3530599"/>
                  </a:lnTo>
                  <a:lnTo>
                    <a:pt x="6001548" y="3581399"/>
                  </a:lnTo>
                  <a:lnTo>
                    <a:pt x="5992584" y="3619499"/>
                  </a:lnTo>
                  <a:lnTo>
                    <a:pt x="5982940" y="3670299"/>
                  </a:lnTo>
                  <a:lnTo>
                    <a:pt x="5972621" y="3708399"/>
                  </a:lnTo>
                  <a:lnTo>
                    <a:pt x="5961634" y="3759199"/>
                  </a:lnTo>
                  <a:lnTo>
                    <a:pt x="5949984" y="3797299"/>
                  </a:lnTo>
                  <a:lnTo>
                    <a:pt x="5937676" y="3848099"/>
                  </a:lnTo>
                  <a:lnTo>
                    <a:pt x="5924716" y="3886199"/>
                  </a:lnTo>
                  <a:lnTo>
                    <a:pt x="5911109" y="3936999"/>
                  </a:lnTo>
                  <a:lnTo>
                    <a:pt x="5896861" y="3975099"/>
                  </a:lnTo>
                  <a:lnTo>
                    <a:pt x="5881978" y="4025899"/>
                  </a:lnTo>
                  <a:lnTo>
                    <a:pt x="5866465" y="4063999"/>
                  </a:lnTo>
                  <a:lnTo>
                    <a:pt x="5850328" y="4102099"/>
                  </a:lnTo>
                  <a:lnTo>
                    <a:pt x="5833572" y="4152899"/>
                  </a:lnTo>
                  <a:lnTo>
                    <a:pt x="5816203" y="4190999"/>
                  </a:lnTo>
                  <a:lnTo>
                    <a:pt x="5798225" y="4229099"/>
                  </a:lnTo>
                  <a:lnTo>
                    <a:pt x="5779646" y="4267199"/>
                  </a:lnTo>
                  <a:lnTo>
                    <a:pt x="5760470" y="4317999"/>
                  </a:lnTo>
                  <a:lnTo>
                    <a:pt x="5740703" y="4356099"/>
                  </a:lnTo>
                  <a:lnTo>
                    <a:pt x="5720350" y="4394199"/>
                  </a:lnTo>
                  <a:lnTo>
                    <a:pt x="5699417" y="4432299"/>
                  </a:lnTo>
                  <a:lnTo>
                    <a:pt x="5677910" y="4470399"/>
                  </a:lnTo>
                  <a:lnTo>
                    <a:pt x="5655834" y="4508499"/>
                  </a:lnTo>
                  <a:lnTo>
                    <a:pt x="5633194" y="4546599"/>
                  </a:lnTo>
                  <a:lnTo>
                    <a:pt x="5609996" y="4584699"/>
                  </a:lnTo>
                  <a:lnTo>
                    <a:pt x="5586246" y="4635499"/>
                  </a:lnTo>
                  <a:lnTo>
                    <a:pt x="5561949" y="4660899"/>
                  </a:lnTo>
                  <a:lnTo>
                    <a:pt x="5537111" y="4698999"/>
                  </a:lnTo>
                  <a:lnTo>
                    <a:pt x="5511738" y="4737099"/>
                  </a:lnTo>
                  <a:lnTo>
                    <a:pt x="5485834" y="4775199"/>
                  </a:lnTo>
                  <a:lnTo>
                    <a:pt x="5459405" y="4813299"/>
                  </a:lnTo>
                  <a:lnTo>
                    <a:pt x="5432457" y="4851399"/>
                  </a:lnTo>
                  <a:lnTo>
                    <a:pt x="5404996" y="4889499"/>
                  </a:lnTo>
                  <a:lnTo>
                    <a:pt x="5377027" y="4914899"/>
                  </a:lnTo>
                  <a:lnTo>
                    <a:pt x="5348555" y="4952999"/>
                  </a:lnTo>
                  <a:lnTo>
                    <a:pt x="5319586" y="4991099"/>
                  </a:lnTo>
                  <a:lnTo>
                    <a:pt x="5290126" y="5016499"/>
                  </a:lnTo>
                  <a:lnTo>
                    <a:pt x="5260180" y="5054599"/>
                  </a:lnTo>
                  <a:lnTo>
                    <a:pt x="5229754" y="5092699"/>
                  </a:lnTo>
                  <a:lnTo>
                    <a:pt x="5198853" y="5118099"/>
                  </a:lnTo>
                  <a:lnTo>
                    <a:pt x="5167483" y="5156199"/>
                  </a:lnTo>
                  <a:lnTo>
                    <a:pt x="5135649" y="5181599"/>
                  </a:lnTo>
                  <a:lnTo>
                    <a:pt x="5103356" y="5219699"/>
                  </a:lnTo>
                  <a:lnTo>
                    <a:pt x="5070612" y="5245099"/>
                  </a:lnTo>
                  <a:lnTo>
                    <a:pt x="5037420" y="5270499"/>
                  </a:lnTo>
                  <a:lnTo>
                    <a:pt x="5003786" y="5308599"/>
                  </a:lnTo>
                  <a:lnTo>
                    <a:pt x="4969717" y="5333999"/>
                  </a:lnTo>
                  <a:lnTo>
                    <a:pt x="4900292" y="5384799"/>
                  </a:lnTo>
                  <a:lnTo>
                    <a:pt x="4864948" y="5422899"/>
                  </a:lnTo>
                  <a:lnTo>
                    <a:pt x="4829190" y="5448299"/>
                  </a:lnTo>
                  <a:lnTo>
                    <a:pt x="4756455" y="5499099"/>
                  </a:lnTo>
                  <a:lnTo>
                    <a:pt x="4682131" y="5549899"/>
                  </a:lnTo>
                  <a:lnTo>
                    <a:pt x="4606262" y="5600699"/>
                  </a:lnTo>
                  <a:lnTo>
                    <a:pt x="4567762" y="5613399"/>
                  </a:lnTo>
                  <a:lnTo>
                    <a:pt x="4450069" y="5689599"/>
                  </a:lnTo>
                  <a:lnTo>
                    <a:pt x="4410124" y="5702299"/>
                  </a:lnTo>
                  <a:lnTo>
                    <a:pt x="4369832" y="5727699"/>
                  </a:lnTo>
                  <a:lnTo>
                    <a:pt x="4329199" y="5740399"/>
                  </a:lnTo>
                  <a:lnTo>
                    <a:pt x="4288229" y="5765799"/>
                  </a:lnTo>
                  <a:lnTo>
                    <a:pt x="4246928" y="5778499"/>
                  </a:lnTo>
                  <a:lnTo>
                    <a:pt x="4205302" y="5803899"/>
                  </a:lnTo>
                  <a:lnTo>
                    <a:pt x="4121097" y="5829299"/>
                  </a:lnTo>
                  <a:lnTo>
                    <a:pt x="4078529" y="5854699"/>
                  </a:lnTo>
                  <a:lnTo>
                    <a:pt x="3637096" y="5981699"/>
                  </a:lnTo>
                  <a:close/>
                </a:path>
                <a:path w="6054090" h="6032500">
                  <a:moveTo>
                    <a:pt x="3499585" y="6007099"/>
                  </a:moveTo>
                  <a:lnTo>
                    <a:pt x="2554497" y="6007099"/>
                  </a:lnTo>
                  <a:lnTo>
                    <a:pt x="2462583" y="5981699"/>
                  </a:lnTo>
                  <a:lnTo>
                    <a:pt x="3591499" y="5981699"/>
                  </a:lnTo>
                  <a:lnTo>
                    <a:pt x="3499585" y="6007099"/>
                  </a:lnTo>
                  <a:close/>
                </a:path>
                <a:path w="6054090" h="6032500">
                  <a:moveTo>
                    <a:pt x="3406747" y="6019799"/>
                  </a:moveTo>
                  <a:lnTo>
                    <a:pt x="2647335" y="6019799"/>
                  </a:lnTo>
                  <a:lnTo>
                    <a:pt x="2600804" y="6007099"/>
                  </a:lnTo>
                  <a:lnTo>
                    <a:pt x="3453278" y="6007099"/>
                  </a:lnTo>
                  <a:lnTo>
                    <a:pt x="3406747" y="6019799"/>
                  </a:lnTo>
                  <a:close/>
                </a:path>
                <a:path w="6054090" h="6032500">
                  <a:moveTo>
                    <a:pt x="3265854" y="6032499"/>
                  </a:moveTo>
                  <a:lnTo>
                    <a:pt x="2788228" y="6032499"/>
                  </a:lnTo>
                  <a:lnTo>
                    <a:pt x="2741053" y="6019799"/>
                  </a:lnTo>
                  <a:lnTo>
                    <a:pt x="3313029" y="6019799"/>
                  </a:lnTo>
                  <a:lnTo>
                    <a:pt x="3265854" y="6032499"/>
                  </a:lnTo>
                  <a:close/>
                </a:path>
              </a:pathLst>
            </a:custGeom>
            <a:solidFill>
              <a:srgbClr val="1B181A"/>
            </a:solidFill>
          </p:spPr>
          <p:txBody>
            <a:bodyPr wrap="square" lIns="0" tIns="0" rIns="0" bIns="0" rtlCol="0"/>
            <a:lstStyle/>
            <a:p>
              <a:endParaRPr/>
            </a:p>
          </p:txBody>
        </p:sp>
      </p:grpSp>
      <p:grpSp>
        <p:nvGrpSpPr>
          <p:cNvPr id="5" name="object 5"/>
          <p:cNvGrpSpPr/>
          <p:nvPr/>
        </p:nvGrpSpPr>
        <p:grpSpPr>
          <a:xfrm>
            <a:off x="1234145" y="0"/>
            <a:ext cx="6329045" cy="9607550"/>
            <a:chOff x="1234145" y="0"/>
            <a:chExt cx="6329045" cy="9607550"/>
          </a:xfrm>
        </p:grpSpPr>
        <p:sp>
          <p:nvSpPr>
            <p:cNvPr id="6" name="object 6"/>
            <p:cNvSpPr/>
            <p:nvPr/>
          </p:nvSpPr>
          <p:spPr>
            <a:xfrm>
              <a:off x="3780000" y="0"/>
              <a:ext cx="3783329" cy="9607550"/>
            </a:xfrm>
            <a:custGeom>
              <a:avLst/>
              <a:gdLst/>
              <a:ahLst/>
              <a:cxnLst/>
              <a:rect l="l" t="t" r="r" b="b"/>
              <a:pathLst>
                <a:path w="3783329" h="9607550">
                  <a:moveTo>
                    <a:pt x="0" y="9607130"/>
                  </a:moveTo>
                  <a:lnTo>
                    <a:pt x="3782849" y="9607130"/>
                  </a:lnTo>
                  <a:lnTo>
                    <a:pt x="3782849" y="0"/>
                  </a:lnTo>
                  <a:lnTo>
                    <a:pt x="0" y="0"/>
                  </a:lnTo>
                  <a:lnTo>
                    <a:pt x="0" y="9607130"/>
                  </a:lnTo>
                  <a:close/>
                </a:path>
              </a:pathLst>
            </a:custGeom>
            <a:solidFill>
              <a:srgbClr val="07A5C2"/>
            </a:solidFill>
          </p:spPr>
          <p:txBody>
            <a:bodyPr wrap="square" lIns="0" tIns="0" rIns="0" bIns="0" rtlCol="0"/>
            <a:lstStyle/>
            <a:p>
              <a:endParaRPr/>
            </a:p>
          </p:txBody>
        </p:sp>
        <p:pic>
          <p:nvPicPr>
            <p:cNvPr id="7" name="object 7"/>
            <p:cNvPicPr/>
            <p:nvPr/>
          </p:nvPicPr>
          <p:blipFill>
            <a:blip r:embed="rId2" cstate="print"/>
            <a:stretch>
              <a:fillRect/>
            </a:stretch>
          </p:blipFill>
          <p:spPr>
            <a:xfrm>
              <a:off x="1234145" y="3509803"/>
              <a:ext cx="5154846" cy="5143499"/>
            </a:xfrm>
            <a:prstGeom prst="rect">
              <a:avLst/>
            </a:prstGeom>
          </p:spPr>
        </p:pic>
        <p:sp>
          <p:nvSpPr>
            <p:cNvPr id="8" name="object 8"/>
            <p:cNvSpPr/>
            <p:nvPr/>
          </p:nvSpPr>
          <p:spPr>
            <a:xfrm>
              <a:off x="3151434" y="5415734"/>
              <a:ext cx="1320800" cy="1320800"/>
            </a:xfrm>
            <a:custGeom>
              <a:avLst/>
              <a:gdLst/>
              <a:ahLst/>
              <a:cxnLst/>
              <a:rect l="l" t="t" r="r" b="b"/>
              <a:pathLst>
                <a:path w="1320800" h="1320800">
                  <a:moveTo>
                    <a:pt x="660148" y="1320290"/>
                  </a:moveTo>
                  <a:lnTo>
                    <a:pt x="613000" y="1318633"/>
                  </a:lnTo>
                  <a:lnTo>
                    <a:pt x="566750" y="1313735"/>
                  </a:lnTo>
                  <a:lnTo>
                    <a:pt x="521506" y="1305708"/>
                  </a:lnTo>
                  <a:lnTo>
                    <a:pt x="477380" y="1294664"/>
                  </a:lnTo>
                  <a:lnTo>
                    <a:pt x="434484" y="1280714"/>
                  </a:lnTo>
                  <a:lnTo>
                    <a:pt x="392930" y="1263971"/>
                  </a:lnTo>
                  <a:lnTo>
                    <a:pt x="352828" y="1244546"/>
                  </a:lnTo>
                  <a:lnTo>
                    <a:pt x="314292" y="1222551"/>
                  </a:lnTo>
                  <a:lnTo>
                    <a:pt x="277432" y="1198096"/>
                  </a:lnTo>
                  <a:lnTo>
                    <a:pt x="242361" y="1171296"/>
                  </a:lnTo>
                  <a:lnTo>
                    <a:pt x="209190" y="1142259"/>
                  </a:lnTo>
                  <a:lnTo>
                    <a:pt x="178030" y="1111100"/>
                  </a:lnTo>
                  <a:lnTo>
                    <a:pt x="148994" y="1077929"/>
                  </a:lnTo>
                  <a:lnTo>
                    <a:pt x="122193" y="1042857"/>
                  </a:lnTo>
                  <a:lnTo>
                    <a:pt x="97739" y="1005997"/>
                  </a:lnTo>
                  <a:lnTo>
                    <a:pt x="75744" y="967461"/>
                  </a:lnTo>
                  <a:lnTo>
                    <a:pt x="56318" y="927360"/>
                  </a:lnTo>
                  <a:lnTo>
                    <a:pt x="39575" y="885805"/>
                  </a:lnTo>
                  <a:lnTo>
                    <a:pt x="25626" y="842909"/>
                  </a:lnTo>
                  <a:lnTo>
                    <a:pt x="14582" y="798784"/>
                  </a:lnTo>
                  <a:lnTo>
                    <a:pt x="6555" y="753540"/>
                  </a:lnTo>
                  <a:lnTo>
                    <a:pt x="1657" y="707290"/>
                  </a:lnTo>
                  <a:lnTo>
                    <a:pt x="0" y="660147"/>
                  </a:lnTo>
                  <a:lnTo>
                    <a:pt x="1657" y="613000"/>
                  </a:lnTo>
                  <a:lnTo>
                    <a:pt x="6555" y="566750"/>
                  </a:lnTo>
                  <a:lnTo>
                    <a:pt x="14582" y="521506"/>
                  </a:lnTo>
                  <a:lnTo>
                    <a:pt x="25626" y="477380"/>
                  </a:lnTo>
                  <a:lnTo>
                    <a:pt x="39575" y="434484"/>
                  </a:lnTo>
                  <a:lnTo>
                    <a:pt x="56318" y="392929"/>
                  </a:lnTo>
                  <a:lnTo>
                    <a:pt x="75744" y="352828"/>
                  </a:lnTo>
                  <a:lnTo>
                    <a:pt x="97739" y="314292"/>
                  </a:lnTo>
                  <a:lnTo>
                    <a:pt x="122193" y="277432"/>
                  </a:lnTo>
                  <a:lnTo>
                    <a:pt x="148994" y="242361"/>
                  </a:lnTo>
                  <a:lnTo>
                    <a:pt x="178030" y="209190"/>
                  </a:lnTo>
                  <a:lnTo>
                    <a:pt x="209190" y="178030"/>
                  </a:lnTo>
                  <a:lnTo>
                    <a:pt x="242361" y="148994"/>
                  </a:lnTo>
                  <a:lnTo>
                    <a:pt x="277432" y="122193"/>
                  </a:lnTo>
                  <a:lnTo>
                    <a:pt x="314292" y="97739"/>
                  </a:lnTo>
                  <a:lnTo>
                    <a:pt x="352828" y="75744"/>
                  </a:lnTo>
                  <a:lnTo>
                    <a:pt x="392930" y="56318"/>
                  </a:lnTo>
                  <a:lnTo>
                    <a:pt x="434484" y="39575"/>
                  </a:lnTo>
                  <a:lnTo>
                    <a:pt x="477380" y="25626"/>
                  </a:lnTo>
                  <a:lnTo>
                    <a:pt x="521506" y="14582"/>
                  </a:lnTo>
                  <a:lnTo>
                    <a:pt x="566750" y="6555"/>
                  </a:lnTo>
                  <a:lnTo>
                    <a:pt x="613000" y="1657"/>
                  </a:lnTo>
                  <a:lnTo>
                    <a:pt x="660140" y="0"/>
                  </a:lnTo>
                  <a:lnTo>
                    <a:pt x="707290" y="1657"/>
                  </a:lnTo>
                  <a:lnTo>
                    <a:pt x="753540" y="6555"/>
                  </a:lnTo>
                  <a:lnTo>
                    <a:pt x="798784" y="14582"/>
                  </a:lnTo>
                  <a:lnTo>
                    <a:pt x="842910" y="25626"/>
                  </a:lnTo>
                  <a:lnTo>
                    <a:pt x="885806" y="39575"/>
                  </a:lnTo>
                  <a:lnTo>
                    <a:pt x="927360" y="56318"/>
                  </a:lnTo>
                  <a:lnTo>
                    <a:pt x="967461" y="75744"/>
                  </a:lnTo>
                  <a:lnTo>
                    <a:pt x="1005998" y="97739"/>
                  </a:lnTo>
                  <a:lnTo>
                    <a:pt x="1042857" y="122193"/>
                  </a:lnTo>
                  <a:lnTo>
                    <a:pt x="1077929" y="148994"/>
                  </a:lnTo>
                  <a:lnTo>
                    <a:pt x="1111100" y="178030"/>
                  </a:lnTo>
                  <a:lnTo>
                    <a:pt x="1142259" y="209190"/>
                  </a:lnTo>
                  <a:lnTo>
                    <a:pt x="1171296" y="242361"/>
                  </a:lnTo>
                  <a:lnTo>
                    <a:pt x="1198096" y="277432"/>
                  </a:lnTo>
                  <a:lnTo>
                    <a:pt x="1222551" y="314292"/>
                  </a:lnTo>
                  <a:lnTo>
                    <a:pt x="1244546" y="352828"/>
                  </a:lnTo>
                  <a:lnTo>
                    <a:pt x="1263971" y="392929"/>
                  </a:lnTo>
                  <a:lnTo>
                    <a:pt x="1280714" y="434484"/>
                  </a:lnTo>
                  <a:lnTo>
                    <a:pt x="1294664" y="477380"/>
                  </a:lnTo>
                  <a:lnTo>
                    <a:pt x="1305708" y="521506"/>
                  </a:lnTo>
                  <a:lnTo>
                    <a:pt x="1313735" y="566750"/>
                  </a:lnTo>
                  <a:lnTo>
                    <a:pt x="1318633" y="613000"/>
                  </a:lnTo>
                  <a:lnTo>
                    <a:pt x="1320290" y="660142"/>
                  </a:lnTo>
                  <a:lnTo>
                    <a:pt x="1318633" y="707290"/>
                  </a:lnTo>
                  <a:lnTo>
                    <a:pt x="1313735" y="753540"/>
                  </a:lnTo>
                  <a:lnTo>
                    <a:pt x="1305708" y="798784"/>
                  </a:lnTo>
                  <a:lnTo>
                    <a:pt x="1294664" y="842909"/>
                  </a:lnTo>
                  <a:lnTo>
                    <a:pt x="1280714" y="885805"/>
                  </a:lnTo>
                  <a:lnTo>
                    <a:pt x="1263971" y="927360"/>
                  </a:lnTo>
                  <a:lnTo>
                    <a:pt x="1244546" y="967461"/>
                  </a:lnTo>
                  <a:lnTo>
                    <a:pt x="1222551" y="1005997"/>
                  </a:lnTo>
                  <a:lnTo>
                    <a:pt x="1198096" y="1042857"/>
                  </a:lnTo>
                  <a:lnTo>
                    <a:pt x="1171296" y="1077929"/>
                  </a:lnTo>
                  <a:lnTo>
                    <a:pt x="1142259" y="1111100"/>
                  </a:lnTo>
                  <a:lnTo>
                    <a:pt x="1111100" y="1142259"/>
                  </a:lnTo>
                  <a:lnTo>
                    <a:pt x="1077929" y="1171296"/>
                  </a:lnTo>
                  <a:lnTo>
                    <a:pt x="1042857" y="1198096"/>
                  </a:lnTo>
                  <a:lnTo>
                    <a:pt x="1005998" y="1222551"/>
                  </a:lnTo>
                  <a:lnTo>
                    <a:pt x="967461" y="1244546"/>
                  </a:lnTo>
                  <a:lnTo>
                    <a:pt x="927360" y="1263971"/>
                  </a:lnTo>
                  <a:lnTo>
                    <a:pt x="885806" y="1280714"/>
                  </a:lnTo>
                  <a:lnTo>
                    <a:pt x="842910" y="1294664"/>
                  </a:lnTo>
                  <a:lnTo>
                    <a:pt x="798784" y="1305708"/>
                  </a:lnTo>
                  <a:lnTo>
                    <a:pt x="753540" y="1313735"/>
                  </a:lnTo>
                  <a:lnTo>
                    <a:pt x="707290" y="1318633"/>
                  </a:lnTo>
                  <a:lnTo>
                    <a:pt x="660148" y="1320290"/>
                  </a:lnTo>
                  <a:close/>
                </a:path>
              </a:pathLst>
            </a:custGeom>
            <a:solidFill>
              <a:srgbClr val="1B181A"/>
            </a:solidFill>
          </p:spPr>
          <p:txBody>
            <a:bodyPr wrap="square" lIns="0" tIns="0" rIns="0" bIns="0" rtlCol="0"/>
            <a:lstStyle/>
            <a:p>
              <a:endParaRPr/>
            </a:p>
          </p:txBody>
        </p:sp>
        <p:sp>
          <p:nvSpPr>
            <p:cNvPr id="9" name="object 9"/>
            <p:cNvSpPr/>
            <p:nvPr/>
          </p:nvSpPr>
          <p:spPr>
            <a:xfrm>
              <a:off x="6838621" y="0"/>
              <a:ext cx="724535" cy="3048000"/>
            </a:xfrm>
            <a:custGeom>
              <a:avLst/>
              <a:gdLst/>
              <a:ahLst/>
              <a:cxnLst/>
              <a:rect l="l" t="t" r="r" b="b"/>
              <a:pathLst>
                <a:path w="724534" h="3048000">
                  <a:moveTo>
                    <a:pt x="0" y="0"/>
                  </a:moveTo>
                  <a:lnTo>
                    <a:pt x="724228" y="0"/>
                  </a:lnTo>
                  <a:lnTo>
                    <a:pt x="724228" y="3047909"/>
                  </a:lnTo>
                  <a:lnTo>
                    <a:pt x="0" y="3047909"/>
                  </a:lnTo>
                  <a:lnTo>
                    <a:pt x="0" y="0"/>
                  </a:lnTo>
                  <a:close/>
                </a:path>
              </a:pathLst>
            </a:custGeom>
            <a:solidFill>
              <a:srgbClr val="1B181A">
                <a:alpha val="19999"/>
              </a:srgbClr>
            </a:solidFill>
          </p:spPr>
          <p:txBody>
            <a:bodyPr wrap="square" lIns="0" tIns="0" rIns="0" bIns="0" rtlCol="0"/>
            <a:lstStyle/>
            <a:p>
              <a:endParaRPr/>
            </a:p>
          </p:txBody>
        </p:sp>
      </p:grpSp>
      <p:sp>
        <p:nvSpPr>
          <p:cNvPr id="11" name="object 11"/>
          <p:cNvSpPr/>
          <p:nvPr/>
        </p:nvSpPr>
        <p:spPr>
          <a:xfrm>
            <a:off x="0" y="2497163"/>
            <a:ext cx="786765" cy="1103630"/>
          </a:xfrm>
          <a:custGeom>
            <a:avLst/>
            <a:gdLst/>
            <a:ahLst/>
            <a:cxnLst/>
            <a:rect l="l" t="t" r="r" b="b"/>
            <a:pathLst>
              <a:path w="786765" h="1103629">
                <a:moveTo>
                  <a:pt x="0" y="1103348"/>
                </a:moveTo>
                <a:lnTo>
                  <a:pt x="0" y="0"/>
                </a:lnTo>
                <a:lnTo>
                  <a:pt x="786470" y="0"/>
                </a:lnTo>
                <a:lnTo>
                  <a:pt x="786470" y="1103348"/>
                </a:lnTo>
                <a:lnTo>
                  <a:pt x="0" y="1103348"/>
                </a:lnTo>
                <a:close/>
              </a:path>
            </a:pathLst>
          </a:custGeom>
          <a:solidFill>
            <a:srgbClr val="1B181A">
              <a:alpha val="19999"/>
            </a:srgbClr>
          </a:solidFill>
        </p:spPr>
        <p:txBody>
          <a:bodyPr wrap="square" lIns="0" tIns="0" rIns="0" bIns="0" rtlCol="0"/>
          <a:lstStyle/>
          <a:p>
            <a:endParaRPr/>
          </a:p>
        </p:txBody>
      </p:sp>
      <p:sp>
        <p:nvSpPr>
          <p:cNvPr id="12" name="object 12"/>
          <p:cNvSpPr/>
          <p:nvPr/>
        </p:nvSpPr>
        <p:spPr>
          <a:xfrm>
            <a:off x="0" y="7287331"/>
            <a:ext cx="257175" cy="2040889"/>
          </a:xfrm>
          <a:custGeom>
            <a:avLst/>
            <a:gdLst/>
            <a:ahLst/>
            <a:cxnLst/>
            <a:rect l="l" t="t" r="r" b="b"/>
            <a:pathLst>
              <a:path w="257175" h="2040890">
                <a:moveTo>
                  <a:pt x="0" y="0"/>
                </a:moveTo>
                <a:lnTo>
                  <a:pt x="257127" y="0"/>
                </a:lnTo>
                <a:lnTo>
                  <a:pt x="257127" y="2040674"/>
                </a:lnTo>
                <a:lnTo>
                  <a:pt x="0" y="2040674"/>
                </a:lnTo>
                <a:lnTo>
                  <a:pt x="0" y="0"/>
                </a:lnTo>
                <a:close/>
              </a:path>
            </a:pathLst>
          </a:custGeom>
          <a:solidFill>
            <a:srgbClr val="1B181A"/>
          </a:solidFill>
        </p:spPr>
        <p:txBody>
          <a:bodyPr wrap="square" lIns="0" tIns="0" rIns="0" bIns="0" rtlCol="0"/>
          <a:lstStyle/>
          <a:p>
            <a:endParaRPr/>
          </a:p>
        </p:txBody>
      </p:sp>
      <p:sp>
        <p:nvSpPr>
          <p:cNvPr id="13" name="object 13"/>
          <p:cNvSpPr/>
          <p:nvPr/>
        </p:nvSpPr>
        <p:spPr>
          <a:xfrm>
            <a:off x="7086937" y="2366019"/>
            <a:ext cx="0" cy="1508125"/>
          </a:xfrm>
          <a:custGeom>
            <a:avLst/>
            <a:gdLst/>
            <a:ahLst/>
            <a:cxnLst/>
            <a:rect l="l" t="t" r="r" b="b"/>
            <a:pathLst>
              <a:path h="1508125">
                <a:moveTo>
                  <a:pt x="0" y="1507785"/>
                </a:moveTo>
                <a:lnTo>
                  <a:pt x="0" y="0"/>
                </a:lnTo>
              </a:path>
            </a:pathLst>
          </a:custGeom>
          <a:ln w="47625">
            <a:solidFill>
              <a:srgbClr val="2F2F2F"/>
            </a:solidFill>
          </a:ln>
        </p:spPr>
        <p:txBody>
          <a:bodyPr wrap="square" lIns="0" tIns="0" rIns="0" bIns="0" rtlCol="0"/>
          <a:lstStyle/>
          <a:p>
            <a:endParaRPr/>
          </a:p>
        </p:txBody>
      </p:sp>
      <p:sp>
        <p:nvSpPr>
          <p:cNvPr id="14" name="object 14"/>
          <p:cNvSpPr/>
          <p:nvPr/>
        </p:nvSpPr>
        <p:spPr>
          <a:xfrm>
            <a:off x="473054" y="7287328"/>
            <a:ext cx="0" cy="1508125"/>
          </a:xfrm>
          <a:custGeom>
            <a:avLst/>
            <a:gdLst/>
            <a:ahLst/>
            <a:cxnLst/>
            <a:rect l="l" t="t" r="r" b="b"/>
            <a:pathLst>
              <a:path h="1508125">
                <a:moveTo>
                  <a:pt x="0" y="1507785"/>
                </a:moveTo>
                <a:lnTo>
                  <a:pt x="0" y="0"/>
                </a:lnTo>
              </a:path>
            </a:pathLst>
          </a:custGeom>
          <a:ln w="47625">
            <a:solidFill>
              <a:srgbClr val="2F2F2F"/>
            </a:solidFill>
          </a:ln>
        </p:spPr>
        <p:txBody>
          <a:bodyPr wrap="square" lIns="0" tIns="0" rIns="0" bIns="0" rtlCol="0"/>
          <a:lstStyle/>
          <a:p>
            <a:endParaRPr/>
          </a:p>
        </p:txBody>
      </p:sp>
      <p:pic>
        <p:nvPicPr>
          <p:cNvPr id="15" name="object 15"/>
          <p:cNvPicPr/>
          <p:nvPr/>
        </p:nvPicPr>
        <p:blipFill>
          <a:blip r:embed="rId3" cstate="print"/>
          <a:stretch>
            <a:fillRect/>
          </a:stretch>
        </p:blipFill>
        <p:spPr>
          <a:xfrm>
            <a:off x="3394792" y="9744841"/>
            <a:ext cx="647699" cy="752474"/>
          </a:xfrm>
          <a:prstGeom prst="rect">
            <a:avLst/>
          </a:prstGeom>
        </p:spPr>
      </p:pic>
      <p:pic>
        <p:nvPicPr>
          <p:cNvPr id="16" name="object 16"/>
          <p:cNvPicPr/>
          <p:nvPr/>
        </p:nvPicPr>
        <p:blipFill>
          <a:blip r:embed="rId4" cstate="print"/>
          <a:stretch>
            <a:fillRect/>
          </a:stretch>
        </p:blipFill>
        <p:spPr>
          <a:xfrm>
            <a:off x="4471725" y="9941775"/>
            <a:ext cx="1190624" cy="361949"/>
          </a:xfrm>
          <a:prstGeom prst="rect">
            <a:avLst/>
          </a:prstGeom>
        </p:spPr>
      </p:pic>
      <p:pic>
        <p:nvPicPr>
          <p:cNvPr id="17" name="object 17"/>
          <p:cNvPicPr/>
          <p:nvPr/>
        </p:nvPicPr>
        <p:blipFill>
          <a:blip r:embed="rId5" cstate="print"/>
          <a:stretch>
            <a:fillRect/>
          </a:stretch>
        </p:blipFill>
        <p:spPr>
          <a:xfrm>
            <a:off x="6196528" y="9865457"/>
            <a:ext cx="838199" cy="504824"/>
          </a:xfrm>
          <a:prstGeom prst="rect">
            <a:avLst/>
          </a:prstGeom>
        </p:spPr>
      </p:pic>
      <p:pic>
        <p:nvPicPr>
          <p:cNvPr id="18" name="object 18"/>
          <p:cNvPicPr/>
          <p:nvPr/>
        </p:nvPicPr>
        <p:blipFill>
          <a:blip r:embed="rId6" cstate="print"/>
          <a:stretch>
            <a:fillRect/>
          </a:stretch>
        </p:blipFill>
        <p:spPr>
          <a:xfrm>
            <a:off x="2081052" y="9724882"/>
            <a:ext cx="781049" cy="790574"/>
          </a:xfrm>
          <a:prstGeom prst="rect">
            <a:avLst/>
          </a:prstGeom>
        </p:spPr>
      </p:pic>
      <p:sp>
        <p:nvSpPr>
          <p:cNvPr id="19" name="object 19"/>
          <p:cNvSpPr txBox="1"/>
          <p:nvPr/>
        </p:nvSpPr>
        <p:spPr>
          <a:xfrm>
            <a:off x="2483510" y="311761"/>
            <a:ext cx="2469515" cy="482600"/>
          </a:xfrm>
          <a:prstGeom prst="rect">
            <a:avLst/>
          </a:prstGeom>
        </p:spPr>
        <p:txBody>
          <a:bodyPr vert="horz" wrap="square" lIns="0" tIns="12700" rIns="0" bIns="0" rtlCol="0">
            <a:spAutoFit/>
          </a:bodyPr>
          <a:lstStyle/>
          <a:p>
            <a:pPr marL="12700">
              <a:lnSpc>
                <a:spcPct val="100000"/>
              </a:lnSpc>
              <a:spcBef>
                <a:spcPts val="100"/>
              </a:spcBef>
            </a:pPr>
            <a:r>
              <a:rPr sz="3000" spc="125" dirty="0">
                <a:solidFill>
                  <a:srgbClr val="1B181A"/>
                </a:solidFill>
                <a:latin typeface="Trebuchet MS"/>
                <a:cs typeface="Trebuchet MS"/>
              </a:rPr>
              <a:t>EDITION</a:t>
            </a:r>
            <a:r>
              <a:rPr sz="3000" spc="-180" dirty="0">
                <a:solidFill>
                  <a:srgbClr val="1B181A"/>
                </a:solidFill>
                <a:latin typeface="Trebuchet MS"/>
                <a:cs typeface="Trebuchet MS"/>
              </a:rPr>
              <a:t> </a:t>
            </a:r>
            <a:r>
              <a:rPr sz="3000" spc="114" dirty="0">
                <a:solidFill>
                  <a:srgbClr val="1B181A"/>
                </a:solidFill>
                <a:latin typeface="Trebuchet MS"/>
                <a:cs typeface="Trebuchet MS"/>
              </a:rPr>
              <a:t>202</a:t>
            </a:r>
            <a:r>
              <a:rPr lang="fr-FR" sz="3000" spc="114" dirty="0">
                <a:solidFill>
                  <a:srgbClr val="1B181A"/>
                </a:solidFill>
                <a:latin typeface="Trebuchet MS"/>
                <a:cs typeface="Trebuchet MS"/>
              </a:rPr>
              <a:t>6</a:t>
            </a:r>
            <a:endParaRPr sz="3000" dirty="0">
              <a:latin typeface="Trebuchet MS"/>
              <a:cs typeface="Trebuchet MS"/>
            </a:endParaRPr>
          </a:p>
        </p:txBody>
      </p:sp>
      <p:sp>
        <p:nvSpPr>
          <p:cNvPr id="20" name="object 20"/>
          <p:cNvSpPr txBox="1">
            <a:spLocks noGrp="1"/>
          </p:cNvSpPr>
          <p:nvPr>
            <p:ph type="title"/>
          </p:nvPr>
        </p:nvSpPr>
        <p:spPr>
          <a:xfrm>
            <a:off x="784536" y="873430"/>
            <a:ext cx="5826009" cy="1554272"/>
          </a:xfrm>
          <a:prstGeom prst="rect">
            <a:avLst/>
          </a:prstGeom>
        </p:spPr>
        <p:txBody>
          <a:bodyPr vert="horz" wrap="square" lIns="0" tIns="66040" rIns="0" bIns="0" rtlCol="0">
            <a:spAutoFit/>
          </a:bodyPr>
          <a:lstStyle/>
          <a:p>
            <a:pPr algn="ctr">
              <a:lnSpc>
                <a:spcPct val="100000"/>
              </a:lnSpc>
              <a:spcBef>
                <a:spcPts val="520"/>
              </a:spcBef>
            </a:pPr>
            <a:r>
              <a:rPr spc="204"/>
              <a:t>BOOTCAMP</a:t>
            </a:r>
          </a:p>
          <a:p>
            <a:pPr algn="ctr">
              <a:lnSpc>
                <a:spcPct val="100000"/>
              </a:lnSpc>
              <a:spcBef>
                <a:spcPts val="195"/>
              </a:spcBef>
            </a:pPr>
            <a:r>
              <a:rPr sz="3000" spc="150"/>
              <a:t>COLLÈGE</a:t>
            </a:r>
            <a:r>
              <a:rPr sz="3000" spc="-145"/>
              <a:t> </a:t>
            </a:r>
            <a:r>
              <a:rPr sz="3000" spc="195"/>
              <a:t>SFCTCV</a:t>
            </a:r>
            <a:endParaRPr sz="3000"/>
          </a:p>
        </p:txBody>
      </p:sp>
      <p:sp>
        <p:nvSpPr>
          <p:cNvPr id="21" name="object 21"/>
          <p:cNvSpPr txBox="1"/>
          <p:nvPr/>
        </p:nvSpPr>
        <p:spPr>
          <a:xfrm>
            <a:off x="4145355" y="8521179"/>
            <a:ext cx="3112135" cy="1035050"/>
          </a:xfrm>
          <a:prstGeom prst="rect">
            <a:avLst/>
          </a:prstGeom>
        </p:spPr>
        <p:txBody>
          <a:bodyPr vert="horz" wrap="square" lIns="0" tIns="45085" rIns="0" bIns="0" rtlCol="0">
            <a:spAutoFit/>
          </a:bodyPr>
          <a:lstStyle/>
          <a:p>
            <a:pPr marL="12700">
              <a:lnSpc>
                <a:spcPct val="100000"/>
              </a:lnSpc>
              <a:spcBef>
                <a:spcPts val="355"/>
              </a:spcBef>
            </a:pPr>
            <a:r>
              <a:rPr lang="fr-FR" sz="3100" spc="120" dirty="0">
                <a:solidFill>
                  <a:srgbClr val="1B181A"/>
                </a:solidFill>
                <a:latin typeface="Trebuchet MS"/>
                <a:cs typeface="Trebuchet MS"/>
              </a:rPr>
              <a:t>3</a:t>
            </a:r>
            <a:r>
              <a:rPr sz="3100" spc="-120" dirty="0">
                <a:solidFill>
                  <a:srgbClr val="1B181A"/>
                </a:solidFill>
                <a:latin typeface="Trebuchet MS"/>
                <a:cs typeface="Trebuchet MS"/>
              </a:rPr>
              <a:t> </a:t>
            </a:r>
            <a:r>
              <a:rPr sz="3100" spc="-110" dirty="0">
                <a:solidFill>
                  <a:srgbClr val="1B181A"/>
                </a:solidFill>
                <a:latin typeface="Trebuchet MS"/>
                <a:cs typeface="Trebuchet MS"/>
              </a:rPr>
              <a:t>&amp;</a:t>
            </a:r>
            <a:r>
              <a:rPr sz="3100" spc="-120" dirty="0">
                <a:solidFill>
                  <a:srgbClr val="1B181A"/>
                </a:solidFill>
                <a:latin typeface="Trebuchet MS"/>
                <a:cs typeface="Trebuchet MS"/>
              </a:rPr>
              <a:t> </a:t>
            </a:r>
            <a:r>
              <a:rPr lang="fr-FR" sz="3100" spc="120" dirty="0">
                <a:solidFill>
                  <a:srgbClr val="1B181A"/>
                </a:solidFill>
                <a:latin typeface="Trebuchet MS"/>
                <a:cs typeface="Trebuchet MS"/>
              </a:rPr>
              <a:t>4</a:t>
            </a:r>
            <a:r>
              <a:rPr sz="3100" spc="-120" dirty="0">
                <a:solidFill>
                  <a:srgbClr val="1B181A"/>
                </a:solidFill>
                <a:latin typeface="Trebuchet MS"/>
                <a:cs typeface="Trebuchet MS"/>
              </a:rPr>
              <a:t> </a:t>
            </a:r>
            <a:r>
              <a:rPr sz="3100" spc="215" dirty="0">
                <a:solidFill>
                  <a:srgbClr val="1B181A"/>
                </a:solidFill>
                <a:latin typeface="Trebuchet MS"/>
                <a:cs typeface="Trebuchet MS"/>
              </a:rPr>
              <a:t>D</a:t>
            </a:r>
            <a:r>
              <a:rPr sz="3100" spc="204" dirty="0">
                <a:solidFill>
                  <a:srgbClr val="1B181A"/>
                </a:solidFill>
                <a:latin typeface="Trebuchet MS"/>
                <a:cs typeface="Trebuchet MS"/>
              </a:rPr>
              <a:t>É</a:t>
            </a:r>
            <a:r>
              <a:rPr sz="3100" spc="285" dirty="0">
                <a:solidFill>
                  <a:srgbClr val="1B181A"/>
                </a:solidFill>
                <a:latin typeface="Trebuchet MS"/>
                <a:cs typeface="Trebuchet MS"/>
              </a:rPr>
              <a:t>C</a:t>
            </a:r>
            <a:r>
              <a:rPr sz="3100" spc="204" dirty="0">
                <a:solidFill>
                  <a:srgbClr val="1B181A"/>
                </a:solidFill>
                <a:latin typeface="Trebuchet MS"/>
                <a:cs typeface="Trebuchet MS"/>
              </a:rPr>
              <a:t>E</a:t>
            </a:r>
            <a:r>
              <a:rPr sz="3100" spc="455" dirty="0">
                <a:solidFill>
                  <a:srgbClr val="1B181A"/>
                </a:solidFill>
                <a:latin typeface="Trebuchet MS"/>
                <a:cs typeface="Trebuchet MS"/>
              </a:rPr>
              <a:t>M</a:t>
            </a:r>
            <a:r>
              <a:rPr sz="3100" spc="120" dirty="0">
                <a:solidFill>
                  <a:srgbClr val="1B181A"/>
                </a:solidFill>
                <a:latin typeface="Trebuchet MS"/>
                <a:cs typeface="Trebuchet MS"/>
              </a:rPr>
              <a:t>B</a:t>
            </a:r>
            <a:r>
              <a:rPr sz="3100" spc="35" dirty="0">
                <a:solidFill>
                  <a:srgbClr val="1B181A"/>
                </a:solidFill>
                <a:latin typeface="Trebuchet MS"/>
                <a:cs typeface="Trebuchet MS"/>
              </a:rPr>
              <a:t>R</a:t>
            </a:r>
            <a:r>
              <a:rPr sz="3100" spc="210" dirty="0">
                <a:solidFill>
                  <a:srgbClr val="1B181A"/>
                </a:solidFill>
                <a:latin typeface="Trebuchet MS"/>
                <a:cs typeface="Trebuchet MS"/>
              </a:rPr>
              <a:t>E</a:t>
            </a:r>
            <a:endParaRPr sz="3100" dirty="0">
              <a:latin typeface="Trebuchet MS"/>
              <a:cs typeface="Trebuchet MS"/>
            </a:endParaRPr>
          </a:p>
          <a:p>
            <a:pPr marR="5080" algn="r">
              <a:lnSpc>
                <a:spcPct val="100000"/>
              </a:lnSpc>
              <a:spcBef>
                <a:spcPts val="254"/>
              </a:spcBef>
            </a:pPr>
            <a:r>
              <a:rPr sz="3100" spc="114" dirty="0">
                <a:solidFill>
                  <a:srgbClr val="1B181A"/>
                </a:solidFill>
                <a:latin typeface="Trebuchet MS"/>
                <a:cs typeface="Trebuchet MS"/>
              </a:rPr>
              <a:t>202</a:t>
            </a:r>
            <a:r>
              <a:rPr lang="fr-FR" sz="3100" spc="114" dirty="0">
                <a:solidFill>
                  <a:srgbClr val="1B181A"/>
                </a:solidFill>
                <a:latin typeface="Trebuchet MS"/>
                <a:cs typeface="Trebuchet MS"/>
              </a:rPr>
              <a:t>6</a:t>
            </a:r>
            <a:endParaRPr sz="3100" dirty="0">
              <a:latin typeface="Trebuchet MS"/>
              <a:cs typeface="Trebuchet MS"/>
            </a:endParaRPr>
          </a:p>
        </p:txBody>
      </p:sp>
      <p:sp>
        <p:nvSpPr>
          <p:cNvPr id="22" name="object 22"/>
          <p:cNvSpPr txBox="1"/>
          <p:nvPr/>
        </p:nvSpPr>
        <p:spPr>
          <a:xfrm>
            <a:off x="303535" y="9680985"/>
            <a:ext cx="1487805" cy="768350"/>
          </a:xfrm>
          <a:prstGeom prst="rect">
            <a:avLst/>
          </a:prstGeom>
        </p:spPr>
        <p:txBody>
          <a:bodyPr vert="horz" wrap="square" lIns="0" tIns="46990" rIns="0" bIns="0" rtlCol="0">
            <a:spAutoFit/>
          </a:bodyPr>
          <a:lstStyle/>
          <a:p>
            <a:pPr marL="12700">
              <a:lnSpc>
                <a:spcPct val="100000"/>
              </a:lnSpc>
              <a:spcBef>
                <a:spcPts val="370"/>
              </a:spcBef>
            </a:pPr>
            <a:r>
              <a:rPr sz="1400" spc="120">
                <a:solidFill>
                  <a:srgbClr val="1B181A"/>
                </a:solidFill>
                <a:latin typeface="Trebuchet MS"/>
                <a:cs typeface="Trebuchet MS"/>
              </a:rPr>
              <a:t>MTC</a:t>
            </a:r>
            <a:r>
              <a:rPr sz="1400" spc="-95">
                <a:solidFill>
                  <a:srgbClr val="1B181A"/>
                </a:solidFill>
                <a:latin typeface="Trebuchet MS"/>
                <a:cs typeface="Trebuchet MS"/>
              </a:rPr>
              <a:t> </a:t>
            </a:r>
            <a:r>
              <a:rPr sz="1400" spc="-10">
                <a:solidFill>
                  <a:srgbClr val="1B181A"/>
                </a:solidFill>
                <a:latin typeface="Trebuchet MS"/>
                <a:cs typeface="Trebuchet MS"/>
              </a:rPr>
              <a:t>Rouen</a:t>
            </a:r>
            <a:endParaRPr sz="1400">
              <a:latin typeface="Trebuchet MS"/>
              <a:cs typeface="Trebuchet MS"/>
            </a:endParaRPr>
          </a:p>
          <a:p>
            <a:pPr marL="12700" marR="5080">
              <a:lnSpc>
                <a:spcPct val="116100"/>
              </a:lnSpc>
            </a:pPr>
            <a:r>
              <a:rPr sz="1400" spc="50">
                <a:solidFill>
                  <a:srgbClr val="1B181A"/>
                </a:solidFill>
                <a:latin typeface="Trebuchet MS"/>
                <a:cs typeface="Trebuchet MS"/>
              </a:rPr>
              <a:t>20</a:t>
            </a:r>
            <a:r>
              <a:rPr sz="1400" spc="-75">
                <a:solidFill>
                  <a:srgbClr val="1B181A"/>
                </a:solidFill>
                <a:latin typeface="Trebuchet MS"/>
                <a:cs typeface="Trebuchet MS"/>
              </a:rPr>
              <a:t> </a:t>
            </a:r>
            <a:r>
              <a:rPr sz="1400" spc="-25">
                <a:solidFill>
                  <a:srgbClr val="1B181A"/>
                </a:solidFill>
                <a:latin typeface="Trebuchet MS"/>
                <a:cs typeface="Trebuchet MS"/>
              </a:rPr>
              <a:t>rue</a:t>
            </a:r>
            <a:r>
              <a:rPr sz="1400" spc="-75">
                <a:solidFill>
                  <a:srgbClr val="1B181A"/>
                </a:solidFill>
                <a:latin typeface="Trebuchet MS"/>
                <a:cs typeface="Trebuchet MS"/>
              </a:rPr>
              <a:t> </a:t>
            </a:r>
            <a:r>
              <a:rPr sz="1400" spc="5">
                <a:solidFill>
                  <a:srgbClr val="1B181A"/>
                </a:solidFill>
                <a:latin typeface="Trebuchet MS"/>
                <a:cs typeface="Trebuchet MS"/>
              </a:rPr>
              <a:t>Marie</a:t>
            </a:r>
            <a:r>
              <a:rPr sz="1400" spc="-70">
                <a:solidFill>
                  <a:srgbClr val="1B181A"/>
                </a:solidFill>
                <a:latin typeface="Trebuchet MS"/>
                <a:cs typeface="Trebuchet MS"/>
              </a:rPr>
              <a:t> </a:t>
            </a:r>
            <a:r>
              <a:rPr sz="1400" spc="-5">
                <a:solidFill>
                  <a:srgbClr val="1B181A"/>
                </a:solidFill>
                <a:latin typeface="Trebuchet MS"/>
                <a:cs typeface="Trebuchet MS"/>
              </a:rPr>
              <a:t>Curie </a:t>
            </a:r>
            <a:r>
              <a:rPr sz="1400" spc="-409">
                <a:solidFill>
                  <a:srgbClr val="1B181A"/>
                </a:solidFill>
                <a:latin typeface="Trebuchet MS"/>
                <a:cs typeface="Trebuchet MS"/>
              </a:rPr>
              <a:t> </a:t>
            </a:r>
            <a:r>
              <a:rPr sz="1400" spc="50">
                <a:solidFill>
                  <a:srgbClr val="1B181A"/>
                </a:solidFill>
                <a:latin typeface="Trebuchet MS"/>
                <a:cs typeface="Trebuchet MS"/>
              </a:rPr>
              <a:t>76</a:t>
            </a:r>
            <a:r>
              <a:rPr sz="1400" spc="-70">
                <a:solidFill>
                  <a:srgbClr val="1B181A"/>
                </a:solidFill>
                <a:latin typeface="Trebuchet MS"/>
                <a:cs typeface="Trebuchet MS"/>
              </a:rPr>
              <a:t> </a:t>
            </a:r>
            <a:r>
              <a:rPr sz="1400" spc="50">
                <a:solidFill>
                  <a:srgbClr val="1B181A"/>
                </a:solidFill>
                <a:latin typeface="Trebuchet MS"/>
                <a:cs typeface="Trebuchet MS"/>
              </a:rPr>
              <a:t>000</a:t>
            </a:r>
            <a:r>
              <a:rPr sz="1400" spc="-65">
                <a:solidFill>
                  <a:srgbClr val="1B181A"/>
                </a:solidFill>
                <a:latin typeface="Trebuchet MS"/>
                <a:cs typeface="Trebuchet MS"/>
              </a:rPr>
              <a:t> </a:t>
            </a:r>
            <a:r>
              <a:rPr sz="1400" spc="55">
                <a:solidFill>
                  <a:srgbClr val="1B181A"/>
                </a:solidFill>
                <a:latin typeface="Trebuchet MS"/>
                <a:cs typeface="Trebuchet MS"/>
              </a:rPr>
              <a:t>-</a:t>
            </a:r>
            <a:r>
              <a:rPr sz="1400" spc="-70">
                <a:solidFill>
                  <a:srgbClr val="1B181A"/>
                </a:solidFill>
                <a:latin typeface="Trebuchet MS"/>
                <a:cs typeface="Trebuchet MS"/>
              </a:rPr>
              <a:t> </a:t>
            </a:r>
            <a:r>
              <a:rPr sz="1400" spc="55">
                <a:solidFill>
                  <a:srgbClr val="1B181A"/>
                </a:solidFill>
                <a:latin typeface="Trebuchet MS"/>
                <a:cs typeface="Trebuchet MS"/>
              </a:rPr>
              <a:t>ROUEN</a:t>
            </a:r>
            <a:endParaRPr sz="140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915915"/>
            <a:ext cx="6318492" cy="7775462"/>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777032"/>
            <a:ext cx="7085407" cy="1945897"/>
          </a:xfrm>
        </p:spPr>
        <p:txBody>
          <a:bodyPr>
            <a:normAutofit/>
          </a:bodyPr>
          <a:lstStyle/>
          <a:p>
            <a:pPr marL="12709" defTabSz="915040">
              <a:lnSpc>
                <a:spcPts val="3072"/>
              </a:lnSpc>
              <a:spcBef>
                <a:spcPts val="115"/>
              </a:spcBef>
              <a:defRPr/>
            </a:pPr>
            <a:r>
              <a:rPr lang="fr-FR" sz="2802" b="1" spc="-10" dirty="0">
                <a:solidFill>
                  <a:schemeClr val="accent6">
                    <a:lumMod val="75000"/>
                  </a:schemeClr>
                </a:solidFill>
                <a:ea typeface="+mj-ea"/>
                <a:cs typeface="Arial"/>
              </a:rPr>
              <a:t>Prérequis</a:t>
            </a:r>
            <a:endParaRPr lang="fr-FR" sz="2802" b="1" dirty="0">
              <a:solidFill>
                <a:schemeClr val="accent6">
                  <a:lumMod val="75000"/>
                </a:schemeClr>
              </a:solidFill>
              <a:ea typeface="+mj-ea"/>
              <a:cs typeface="Arial"/>
            </a:endParaRPr>
          </a:p>
          <a:p>
            <a:pPr marL="12709" defTabSz="915040">
              <a:lnSpc>
                <a:spcPts val="3072"/>
              </a:lnSpc>
              <a:defRPr/>
            </a:pPr>
            <a:r>
              <a:rPr lang="fr-FR" sz="2802" b="1" spc="-200" dirty="0">
                <a:solidFill>
                  <a:schemeClr val="accent6">
                    <a:lumMod val="75000"/>
                  </a:schemeClr>
                </a:solidFill>
                <a:ea typeface="+mj-ea"/>
                <a:cs typeface="Arial"/>
              </a:rPr>
              <a:t>Basic</a:t>
            </a:r>
            <a:r>
              <a:rPr lang="fr-FR" sz="2802" b="1" spc="-60" dirty="0">
                <a:solidFill>
                  <a:schemeClr val="accent6">
                    <a:lumMod val="75000"/>
                  </a:schemeClr>
                </a:solidFill>
                <a:ea typeface="+mj-ea"/>
                <a:cs typeface="Arial"/>
              </a:rPr>
              <a:t> </a:t>
            </a:r>
            <a:r>
              <a:rPr lang="fr-FR" sz="2802" b="1" spc="-130" dirty="0" err="1">
                <a:solidFill>
                  <a:schemeClr val="accent6">
                    <a:lumMod val="75000"/>
                  </a:schemeClr>
                </a:solidFill>
                <a:ea typeface="+mj-ea"/>
                <a:cs typeface="Arial"/>
              </a:rPr>
              <a:t>Skills</a:t>
            </a:r>
            <a:r>
              <a:rPr lang="fr-FR" sz="2802" b="1" spc="-60" dirty="0">
                <a:solidFill>
                  <a:schemeClr val="accent6">
                    <a:lumMod val="75000"/>
                  </a:schemeClr>
                </a:solidFill>
                <a:ea typeface="+mj-ea"/>
                <a:cs typeface="Arial"/>
              </a:rPr>
              <a:t> </a:t>
            </a:r>
            <a:r>
              <a:rPr lang="fr-FR" sz="2802" b="1" spc="-90" dirty="0">
                <a:solidFill>
                  <a:schemeClr val="accent6">
                    <a:lumMod val="75000"/>
                  </a:schemeClr>
                </a:solidFill>
                <a:ea typeface="+mj-ea"/>
                <a:cs typeface="Arial"/>
              </a:rPr>
              <a:t>Robot</a:t>
            </a:r>
            <a:endParaRPr lang="fr-FR" sz="3502" b="1" spc="-90" dirty="0">
              <a:solidFill>
                <a:schemeClr val="accent6">
                  <a:lumMod val="75000"/>
                </a:schemeClr>
              </a:solidFill>
              <a:ea typeface="+mj-ea"/>
              <a:cs typeface="Arial"/>
            </a:endParaRPr>
          </a:p>
          <a:p>
            <a:pPr marL="12709" defTabSz="915040">
              <a:lnSpc>
                <a:spcPts val="3072"/>
              </a:lnSpc>
              <a:defRPr/>
            </a:pPr>
            <a:endParaRPr lang="fr-FR" sz="3502" b="1" u="heavy" spc="-90" dirty="0">
              <a:solidFill>
                <a:schemeClr val="accent6">
                  <a:lumMod val="75000"/>
                </a:schemeClr>
              </a:solidFill>
              <a:uFill>
                <a:solidFill>
                  <a:srgbClr val="000000"/>
                </a:solidFill>
              </a:uFill>
              <a:ea typeface="+mj-ea"/>
              <a:cs typeface="Arial"/>
            </a:endParaRPr>
          </a:p>
          <a:p>
            <a:pPr marL="12709" defTabSz="915040">
              <a:lnSpc>
                <a:spcPts val="3072"/>
              </a:lnSpc>
              <a:defRPr/>
            </a:pPr>
            <a:r>
              <a:rPr lang="fr-FR" sz="3502" b="1" spc="-90" dirty="0">
                <a:solidFill>
                  <a:schemeClr val="accent6">
                    <a:lumMod val="75000"/>
                  </a:schemeClr>
                </a:solidFill>
                <a:uFill>
                  <a:solidFill>
                    <a:srgbClr val="000000"/>
                  </a:solidFill>
                </a:uFill>
                <a:ea typeface="+mj-ea"/>
                <a:cs typeface="Arial"/>
              </a:rPr>
              <a:t>    </a:t>
            </a: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10</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6" y="2926641"/>
            <a:ext cx="6162703" cy="857029"/>
          </a:xfrm>
          <a:prstGeom prst="rect">
            <a:avLst/>
          </a:prstGeom>
          <a:noFill/>
        </p:spPr>
        <p:txBody>
          <a:bodyPr wrap="square" rtlCol="0">
            <a:spAutoFit/>
          </a:bodyPr>
          <a:lstStyle/>
          <a:p>
            <a:pPr marL="0" lvl="1">
              <a:spcBef>
                <a:spcPts val="120"/>
              </a:spcBef>
              <a:defRPr/>
            </a:pPr>
            <a:r>
              <a:rPr lang="fr-FR" sz="1601" u="sng">
                <a:latin typeface="Tahoma"/>
                <a:cs typeface="Tahoma"/>
              </a:rPr>
              <a:t>Présentation de l’atelier</a:t>
            </a:r>
          </a:p>
          <a:p>
            <a:pPr marL="0" lvl="1">
              <a:spcBef>
                <a:spcPts val="120"/>
              </a:spcBef>
              <a:defRPr/>
            </a:pPr>
            <a:r>
              <a:rPr lang="fr-FR" sz="1601" u="sng">
                <a:solidFill>
                  <a:srgbClr val="072E9E"/>
                </a:solidFill>
                <a:uFill>
                  <a:solidFill>
                    <a:srgbClr val="072E9E"/>
                  </a:solidFill>
                </a:uFill>
                <a:latin typeface="Tahoma"/>
                <a:cs typeface="Tahoma"/>
                <a:hlinkClick r:id="rId2"/>
              </a:rPr>
              <a:t>Lien</a:t>
            </a:r>
            <a:r>
              <a:rPr lang="fr-FR" sz="1601" u="sng" spc="5">
                <a:solidFill>
                  <a:srgbClr val="072E9E"/>
                </a:solidFill>
                <a:uFill>
                  <a:solidFill>
                    <a:srgbClr val="072E9E"/>
                  </a:solidFill>
                </a:uFill>
                <a:latin typeface="Tahoma"/>
                <a:cs typeface="Tahoma"/>
                <a:hlinkClick r:id="rId2"/>
              </a:rPr>
              <a:t> </a:t>
            </a:r>
            <a:r>
              <a:rPr lang="fr-FR" sz="1601" u="sng" spc="-10">
                <a:solidFill>
                  <a:srgbClr val="072E9E"/>
                </a:solidFill>
                <a:uFill>
                  <a:solidFill>
                    <a:srgbClr val="072E9E"/>
                  </a:solidFill>
                </a:uFill>
                <a:latin typeface="Tahoma"/>
                <a:cs typeface="Tahoma"/>
                <a:hlinkClick r:id="rId2"/>
              </a:rPr>
              <a:t>vidéo</a:t>
            </a:r>
            <a:endParaRPr lang="fr-FR" sz="1601">
              <a:latin typeface="Tahoma"/>
              <a:cs typeface="Tahoma"/>
            </a:endParaRPr>
          </a:p>
          <a:p>
            <a:pPr marL="0" lvl="1">
              <a:spcBef>
                <a:spcPts val="120"/>
              </a:spcBef>
              <a:defRPr/>
            </a:pPr>
            <a:endParaRPr lang="fr-FR" sz="1601" u="sng">
              <a:latin typeface="Tahoma"/>
              <a:cs typeface="Tahoma"/>
            </a:endParaRPr>
          </a:p>
        </p:txBody>
      </p:sp>
      <p:grpSp>
        <p:nvGrpSpPr>
          <p:cNvPr id="3" name="Groupe 2">
            <a:extLst>
              <a:ext uri="{FF2B5EF4-FFF2-40B4-BE49-F238E27FC236}">
                <a16:creationId xmlns:a16="http://schemas.microsoft.com/office/drawing/2014/main" id="{59A5D8B1-AF1A-A319-9DFD-8A8198EBB5DA}"/>
              </a:ext>
            </a:extLst>
          </p:cNvPr>
          <p:cNvGrpSpPr/>
          <p:nvPr/>
        </p:nvGrpSpPr>
        <p:grpSpPr>
          <a:xfrm>
            <a:off x="313442" y="5573805"/>
            <a:ext cx="6015764" cy="4342726"/>
            <a:chOff x="313442" y="5573805"/>
            <a:chExt cx="6015764" cy="4342726"/>
          </a:xfrm>
        </p:grpSpPr>
        <p:pic>
          <p:nvPicPr>
            <p:cNvPr id="10" name="Image 9">
              <a:extLst>
                <a:ext uri="{FF2B5EF4-FFF2-40B4-BE49-F238E27FC236}">
                  <a16:creationId xmlns:a16="http://schemas.microsoft.com/office/drawing/2014/main" id="{D8CC4B48-1A2B-06CF-71C3-33A231D8819D}"/>
                </a:ext>
              </a:extLst>
            </p:cNvPr>
            <p:cNvPicPr>
              <a:picLocks noChangeAspect="1"/>
            </p:cNvPicPr>
            <p:nvPr/>
          </p:nvPicPr>
          <p:blipFill>
            <a:blip r:embed="rId3"/>
            <a:stretch>
              <a:fillRect/>
            </a:stretch>
          </p:blipFill>
          <p:spPr>
            <a:xfrm>
              <a:off x="313442" y="5573805"/>
              <a:ext cx="4418050" cy="3145053"/>
            </a:xfrm>
            <a:prstGeom prst="rect">
              <a:avLst/>
            </a:prstGeom>
          </p:spPr>
        </p:pic>
        <p:pic>
          <p:nvPicPr>
            <p:cNvPr id="8" name="Image 7">
              <a:extLst>
                <a:ext uri="{FF2B5EF4-FFF2-40B4-BE49-F238E27FC236}">
                  <a16:creationId xmlns:a16="http://schemas.microsoft.com/office/drawing/2014/main" id="{ADAD3FA4-1459-8F55-E515-DD9B7CB9DE6A}"/>
                </a:ext>
              </a:extLst>
            </p:cNvPr>
            <p:cNvPicPr>
              <a:picLocks noChangeAspect="1"/>
            </p:cNvPicPr>
            <p:nvPr/>
          </p:nvPicPr>
          <p:blipFill>
            <a:blip r:embed="rId4"/>
            <a:stretch>
              <a:fillRect/>
            </a:stretch>
          </p:blipFill>
          <p:spPr>
            <a:xfrm>
              <a:off x="3133779" y="7369340"/>
              <a:ext cx="3195427" cy="2547191"/>
            </a:xfrm>
            <a:prstGeom prst="rect">
              <a:avLst/>
            </a:prstGeom>
          </p:spPr>
        </p:pic>
      </p:grpSp>
    </p:spTree>
    <p:extLst>
      <p:ext uri="{BB962C8B-B14F-4D97-AF65-F5344CB8AC3E}">
        <p14:creationId xmlns:p14="http://schemas.microsoft.com/office/powerpoint/2010/main" val="406438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79F051DB-7B9E-92FE-D813-55B2578A12B5}"/>
              </a:ext>
            </a:extLst>
          </p:cNvPr>
          <p:cNvSpPr/>
          <p:nvPr/>
        </p:nvSpPr>
        <p:spPr>
          <a:xfrm>
            <a:off x="157653" y="3498068"/>
            <a:ext cx="6936805" cy="4229698"/>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solidFill>
                <a:srgbClr val="C00000"/>
              </a:solidFill>
            </a:endParaRPr>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503288" y="3263781"/>
            <a:ext cx="6245532" cy="5480540"/>
          </a:xfrm>
        </p:spPr>
        <p:txBody>
          <a:bodyPr vert="horz" wrap="square" lIns="91508" tIns="45754" rIns="91508" bIns="45754" rtlCol="0" anchor="t">
            <a:normAutofit/>
          </a:bodyPr>
          <a:lstStyle/>
          <a:p>
            <a:pPr algn="ctr"/>
            <a:endParaRPr lang="fr-FR" sz="3002" b="1" u="sng" spc="-90">
              <a:solidFill>
                <a:srgbClr val="C00000"/>
              </a:solidFill>
            </a:endParaRPr>
          </a:p>
          <a:p>
            <a:r>
              <a:rPr lang="fr-FR" sz="3002" b="1" spc="-90">
                <a:solidFill>
                  <a:srgbClr val="C00000"/>
                </a:solidFill>
                <a:sym typeface="Wingdings" panose="05000000000000000000" pitchFamily="2" charset="2"/>
              </a:rPr>
              <a:t>3 ateliers</a:t>
            </a:r>
          </a:p>
          <a:p>
            <a:endParaRPr lang="fr-FR" sz="3002" b="1" spc="-90">
              <a:solidFill>
                <a:srgbClr val="C00000"/>
              </a:solidFill>
              <a:sym typeface="Wingdings" panose="05000000000000000000" pitchFamily="2" charset="2"/>
            </a:endParaRPr>
          </a:p>
          <a:p>
            <a:pPr lvl="1"/>
            <a:r>
              <a:rPr lang="fr-FR" sz="2602" b="1" spc="-90">
                <a:solidFill>
                  <a:srgbClr val="C00000"/>
                </a:solidFill>
                <a:sym typeface="Wingdings" panose="05000000000000000000" pitchFamily="2" charset="2"/>
              </a:rPr>
              <a:t>ECMO (60 min)</a:t>
            </a:r>
          </a:p>
          <a:p>
            <a:pPr lvl="1"/>
            <a:r>
              <a:rPr lang="fr-FR" sz="2602" b="1" spc="-90">
                <a:solidFill>
                  <a:srgbClr val="C00000"/>
                </a:solidFill>
                <a:sym typeface="Wingdings" panose="05000000000000000000" pitchFamily="2" charset="2"/>
              </a:rPr>
              <a:t>TAVI (120 min)</a:t>
            </a:r>
            <a:endParaRPr lang="fr-FR" sz="2602" b="1" spc="-90">
              <a:solidFill>
                <a:srgbClr val="C00000"/>
              </a:solidFill>
              <a:ea typeface="Calibri"/>
              <a:cs typeface="Calibri"/>
            </a:endParaRPr>
          </a:p>
          <a:p>
            <a:pPr lvl="1"/>
            <a:r>
              <a:rPr lang="fr-FR" sz="2602" b="1" spc="-90">
                <a:solidFill>
                  <a:srgbClr val="C00000"/>
                </a:solidFill>
                <a:sym typeface="Wingdings" panose="05000000000000000000" pitchFamily="2" charset="2"/>
              </a:rPr>
              <a:t>Valve – suture (75 min)</a:t>
            </a:r>
            <a:endParaRPr lang="fr-FR" sz="2101" b="1" spc="-90">
              <a:solidFill>
                <a:srgbClr val="C00000"/>
              </a:solidFill>
              <a:sym typeface="Wingdings" panose="05000000000000000000" pitchFamily="2" charset="2"/>
            </a:endParaRPr>
          </a:p>
          <a:p>
            <a:endParaRPr lang="fr-FR" sz="2902" b="1" spc="-90">
              <a:solidFill>
                <a:srgbClr val="C00000"/>
              </a:solidFill>
              <a:sym typeface="Wingdings" panose="05000000000000000000" pitchFamily="2" charset="2"/>
            </a:endParaRPr>
          </a:p>
          <a:p>
            <a:endParaRPr lang="fr-FR" sz="2902" b="1" spc="-90">
              <a:solidFill>
                <a:srgbClr val="C00000"/>
              </a:solidFill>
              <a:sym typeface="Wingdings" panose="05000000000000000000" pitchFamily="2" charset="2"/>
            </a:endParaRPr>
          </a:p>
          <a:p>
            <a:pPr algn="ctr"/>
            <a:r>
              <a:rPr lang="fr-FR" sz="2502" b="1" spc="-90">
                <a:solidFill>
                  <a:srgbClr val="C00000"/>
                </a:solidFill>
                <a:sym typeface="Wingdings" panose="05000000000000000000" pitchFamily="2" charset="2"/>
              </a:rPr>
              <a:t>Durée totale de formation : 4h15</a:t>
            </a:r>
            <a:endParaRPr lang="fr-FR" sz="2502" b="1" spc="-90">
              <a:solidFill>
                <a:srgbClr val="C00000"/>
              </a:solidFill>
              <a:ea typeface="Calibri"/>
              <a:cs typeface="Calibri"/>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11</a:t>
            </a:fld>
            <a:endParaRPr lang="fr-FR">
              <a:highlight>
                <a:srgbClr val="FF0000"/>
              </a:highlight>
            </a:endParaRPr>
          </a:p>
        </p:txBody>
      </p:sp>
      <p:sp>
        <p:nvSpPr>
          <p:cNvPr id="8" name="Titre 1">
            <a:extLst>
              <a:ext uri="{FF2B5EF4-FFF2-40B4-BE49-F238E27FC236}">
                <a16:creationId xmlns:a16="http://schemas.microsoft.com/office/drawing/2014/main" id="{CF2AEB8D-5E1D-AF93-5735-1269815A7AAB}"/>
              </a:ext>
            </a:extLst>
          </p:cNvPr>
          <p:cNvSpPr>
            <a:spLocks noGrp="1"/>
          </p:cNvSpPr>
          <p:nvPr>
            <p:ph type="title"/>
          </p:nvPr>
        </p:nvSpPr>
        <p:spPr>
          <a:xfrm>
            <a:off x="503287" y="1553514"/>
            <a:ext cx="4932211" cy="1076116"/>
          </a:xfrm>
        </p:spPr>
        <p:txBody>
          <a:bodyPr>
            <a:normAutofit/>
          </a:bodyPr>
          <a:lstStyle/>
          <a:p>
            <a:pPr algn="l" defTabSz="915040" rtl="0">
              <a:lnSpc>
                <a:spcPct val="90000"/>
              </a:lnSpc>
              <a:spcBef>
                <a:spcPts val="1001"/>
              </a:spcBef>
              <a:defRPr/>
            </a:pPr>
            <a:r>
              <a:rPr lang="fr-FR" sz="3002" b="1" kern="1200" spc="-90">
                <a:solidFill>
                  <a:srgbClr val="C00000"/>
                </a:solidFill>
                <a:latin typeface="Calibri" panose="020F0502020204030204"/>
                <a:ea typeface="+mn-ea"/>
                <a:cs typeface="+mn-cs"/>
              </a:rPr>
              <a:t>Programme 1</a:t>
            </a:r>
            <a:br>
              <a:rPr lang="fr-FR" sz="3002" b="1" kern="1200" spc="-90">
                <a:solidFill>
                  <a:srgbClr val="C00000"/>
                </a:solidFill>
                <a:latin typeface="Calibri" panose="020F0502020204030204"/>
                <a:ea typeface="+mn-ea"/>
                <a:cs typeface="+mn-cs"/>
              </a:rPr>
            </a:br>
            <a:r>
              <a:rPr lang="fr-FR" sz="3502" b="1" kern="1200" spc="-90">
                <a:solidFill>
                  <a:srgbClr val="C00000"/>
                </a:solidFill>
                <a:latin typeface="Calibri" panose="020F0502020204030204"/>
                <a:ea typeface="+mn-ea"/>
                <a:cs typeface="+mn-cs"/>
              </a:rPr>
              <a:t>Module cœur</a:t>
            </a:r>
          </a:p>
        </p:txBody>
      </p:sp>
    </p:spTree>
    <p:extLst>
      <p:ext uri="{BB962C8B-B14F-4D97-AF65-F5344CB8AC3E}">
        <p14:creationId xmlns:p14="http://schemas.microsoft.com/office/powerpoint/2010/main" val="2901696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4" y="3253820"/>
            <a:ext cx="6318492"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2028425"/>
            <a:ext cx="7085407" cy="1236121"/>
          </a:xfrm>
        </p:spPr>
        <p:txBody>
          <a:bodyPr>
            <a:normAutofit/>
          </a:bodyPr>
          <a:lstStyle/>
          <a:p>
            <a:br>
              <a:rPr lang="fr-FR" sz="1901" spc="-100" dirty="0">
                <a:cs typeface="Arial"/>
              </a:rPr>
            </a:br>
            <a:endParaRPr lang="fr-FR" sz="1901" spc="-100" dirty="0">
              <a:cs typeface="Arial"/>
            </a:endParaRPr>
          </a:p>
          <a:p>
            <a:pPr marL="12073" marR="5084">
              <a:lnSpc>
                <a:spcPts val="1501"/>
              </a:lnSpc>
              <a:spcBef>
                <a:spcPts val="395"/>
              </a:spcBef>
            </a:pPr>
            <a:r>
              <a:rPr lang="fr-FR" sz="1901" spc="-100" dirty="0">
                <a:cs typeface="Arial"/>
              </a:rPr>
              <a:t>Salle Honfleur, RDC</a:t>
            </a:r>
          </a:p>
          <a:p>
            <a:pPr algn="ctr"/>
            <a:endParaRPr lang="fr-FR" sz="1901" b="1" u="sng" spc="-90" dirty="0"/>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12</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4" y="5589885"/>
            <a:ext cx="6318492" cy="4122134"/>
          </a:xfrm>
          <a:prstGeom prst="rect">
            <a:avLst/>
          </a:prstGeom>
          <a:solidFill>
            <a:srgbClr val="FFA3A3"/>
          </a:solid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Étudiants : </a:t>
            </a:r>
            <a:r>
              <a:rPr lang="fr-FR" sz="1601">
                <a:latin typeface="Tahoma"/>
                <a:cs typeface="Tahoma"/>
              </a:rPr>
              <a:t>24 étudiants - groupe de 2 à 6</a:t>
            </a:r>
          </a:p>
          <a:p>
            <a:pPr marL="285950" indent="-285950">
              <a:spcBef>
                <a:spcPts val="120"/>
              </a:spcBef>
              <a:buFont typeface="Arial" panose="020B0604020202020204" pitchFamily="34" charset="0"/>
              <a:buChar char="•"/>
              <a:defRPr/>
            </a:pPr>
            <a:r>
              <a:rPr lang="fr-FR" sz="1601" u="sng">
                <a:latin typeface="Tahoma"/>
                <a:cs typeface="Tahoma"/>
              </a:rPr>
              <a:t>Encadrants :</a:t>
            </a:r>
            <a:r>
              <a:rPr lang="fr-FR" sz="1601">
                <a:latin typeface="Tahoma"/>
                <a:cs typeface="Tahoma"/>
              </a:rPr>
              <a:t> 3 chirurgiens cardiaques</a:t>
            </a:r>
          </a:p>
          <a:p>
            <a:pPr marL="285950" indent="-285950">
              <a:spcBef>
                <a:spcPts val="120"/>
              </a:spcBef>
              <a:buFont typeface="Arial" panose="020B0604020202020204" pitchFamily="34" charset="0"/>
              <a:buChar char="•"/>
              <a:defRPr/>
            </a:pPr>
            <a:r>
              <a:rPr lang="fr-FR" sz="1601" u="sng">
                <a:latin typeface="Tahoma"/>
                <a:cs typeface="Tahoma"/>
              </a:rPr>
              <a:t>Durée :</a:t>
            </a:r>
            <a:r>
              <a:rPr lang="fr-FR" sz="1601">
                <a:latin typeface="Tahoma"/>
                <a:cs typeface="Tahoma"/>
              </a:rPr>
              <a:t> Briefing 15 min &amp; 40 min/étudiant (atelier et débriefing)</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a:t>
            </a:r>
          </a:p>
          <a:p>
            <a:pPr marL="743470" lvl="1" indent="-285950">
              <a:spcBef>
                <a:spcPts val="120"/>
              </a:spcBef>
              <a:buFont typeface="Courier New" panose="02070309020205020404" pitchFamily="49" charset="0"/>
              <a:buChar char="o"/>
              <a:defRPr/>
            </a:pPr>
            <a:r>
              <a:rPr lang="fr-FR" sz="1601">
                <a:latin typeface="Tahoma"/>
                <a:cs typeface="Tahoma"/>
              </a:rPr>
              <a:t>Connaître et expérimenter les différentes étapes de la mise en place d’une ECMO VA par voie percutanée du point de vue des différents intervenants grâce à un atelier de simulation.</a:t>
            </a:r>
          </a:p>
          <a:p>
            <a:pPr marL="743470" lvl="2" indent="-285950">
              <a:spcBef>
                <a:spcPts val="120"/>
              </a:spcBef>
              <a:buFont typeface="Courier New" panose="02070309020205020404" pitchFamily="49" charset="0"/>
              <a:buChar char="o"/>
              <a:defRPr/>
            </a:pPr>
            <a:r>
              <a:rPr lang="fr-FR" sz="1601">
                <a:latin typeface="Tahoma"/>
                <a:cs typeface="Tahoma"/>
              </a:rPr>
              <a:t>Maîtriser la procédure, les éléments de communication et la gestion des éléments « stressants » spécifiques à cette situation permettant une coordination optimale entre les différents acteurs.</a:t>
            </a:r>
          </a:p>
          <a:p>
            <a:pPr marL="285950" indent="-285950">
              <a:spcBef>
                <a:spcPts val="120"/>
              </a:spcBef>
              <a:buFont typeface="Arial" panose="020B0604020202020204" pitchFamily="34" charset="0"/>
              <a:buChar char="•"/>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a:t>
            </a:r>
            <a:r>
              <a:rPr lang="fr-FR" sz="1601">
                <a:latin typeface="Tahoma"/>
                <a:cs typeface="Tahoma"/>
              </a:rPr>
              <a:t> grille d’évaluation OSATS définie par le collège (TBC)</a:t>
            </a:r>
          </a:p>
          <a:p>
            <a:endParaRPr lang="fr-FR" sz="1501"/>
          </a:p>
        </p:txBody>
      </p:sp>
      <p:pic>
        <p:nvPicPr>
          <p:cNvPr id="17" name="Image 16">
            <a:extLst>
              <a:ext uri="{FF2B5EF4-FFF2-40B4-BE49-F238E27FC236}">
                <a16:creationId xmlns:a16="http://schemas.microsoft.com/office/drawing/2014/main" id="{7F1D7123-9CD3-4072-31A8-994CA00E19D5}"/>
              </a:ext>
            </a:extLst>
          </p:cNvPr>
          <p:cNvPicPr>
            <a:picLocks noChangeAspect="1"/>
          </p:cNvPicPr>
          <p:nvPr/>
        </p:nvPicPr>
        <p:blipFill>
          <a:blip r:embed="rId2"/>
          <a:stretch>
            <a:fillRect/>
          </a:stretch>
        </p:blipFill>
        <p:spPr>
          <a:xfrm>
            <a:off x="782320" y="3378048"/>
            <a:ext cx="5304279" cy="2098335"/>
          </a:xfrm>
          <a:prstGeom prst="rect">
            <a:avLst/>
          </a:prstGeom>
        </p:spPr>
      </p:pic>
      <p:sp>
        <p:nvSpPr>
          <p:cNvPr id="20" name="Rectangle : coins arrondis 19">
            <a:extLst>
              <a:ext uri="{FF2B5EF4-FFF2-40B4-BE49-F238E27FC236}">
                <a16:creationId xmlns:a16="http://schemas.microsoft.com/office/drawing/2014/main" id="{892932B0-A24D-95BE-5554-5B9E97AE09AB}"/>
              </a:ext>
            </a:extLst>
          </p:cNvPr>
          <p:cNvSpPr/>
          <p:nvPr/>
        </p:nvSpPr>
        <p:spPr>
          <a:xfrm>
            <a:off x="5271608" y="364383"/>
            <a:ext cx="1830035" cy="915079"/>
          </a:xfrm>
          <a:prstGeom prst="roundRect">
            <a:avLst/>
          </a:prstGeom>
          <a:solidFill>
            <a:srgbClr val="FFA3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C00000"/>
                </a:solidFill>
                <a:ea typeface="+mj-ea"/>
                <a:cs typeface="+mj-cs"/>
              </a:rPr>
              <a:t>60 min</a:t>
            </a:r>
          </a:p>
        </p:txBody>
      </p:sp>
      <p:sp>
        <p:nvSpPr>
          <p:cNvPr id="3" name="Titre 1">
            <a:extLst>
              <a:ext uri="{FF2B5EF4-FFF2-40B4-BE49-F238E27FC236}">
                <a16:creationId xmlns:a16="http://schemas.microsoft.com/office/drawing/2014/main" id="{A61EC146-CB88-B579-092D-D6F389B629AC}"/>
              </a:ext>
            </a:extLst>
          </p:cNvPr>
          <p:cNvSpPr>
            <a:spLocks noGrp="1"/>
          </p:cNvSpPr>
          <p:nvPr>
            <p:ph type="title"/>
          </p:nvPr>
        </p:nvSpPr>
        <p:spPr>
          <a:xfrm>
            <a:off x="454857" y="798155"/>
            <a:ext cx="4932211" cy="1076116"/>
          </a:xfrm>
        </p:spPr>
        <p:txBody>
          <a:bodyPr>
            <a:normAutofit/>
          </a:bodyPr>
          <a:lstStyle/>
          <a:p>
            <a:pPr algn="l" defTabSz="915040" rtl="0">
              <a:lnSpc>
                <a:spcPct val="90000"/>
              </a:lnSpc>
              <a:spcBef>
                <a:spcPts val="1001"/>
              </a:spcBef>
              <a:defRPr/>
            </a:pPr>
            <a:r>
              <a:rPr lang="fr-FR" sz="3202" b="1" kern="1200" spc="-90">
                <a:solidFill>
                  <a:srgbClr val="C00000"/>
                </a:solidFill>
                <a:latin typeface="Calibri" panose="020F0502020204030204"/>
                <a:ea typeface="+mn-ea"/>
                <a:cs typeface="+mn-cs"/>
              </a:rPr>
              <a:t>Programme 1</a:t>
            </a:r>
            <a:br>
              <a:rPr lang="fr-FR" sz="3202" b="1" kern="1200" spc="-90">
                <a:solidFill>
                  <a:srgbClr val="C00000"/>
                </a:solidFill>
                <a:latin typeface="Calibri" panose="020F0502020204030204"/>
                <a:ea typeface="+mn-ea"/>
                <a:cs typeface="+mn-cs"/>
              </a:rPr>
            </a:br>
            <a:r>
              <a:rPr lang="fr-FR" sz="3803" b="1" kern="1200" spc="-90">
                <a:solidFill>
                  <a:srgbClr val="C00000"/>
                </a:solidFill>
                <a:latin typeface="Calibri" panose="020F0502020204030204"/>
                <a:ea typeface="+mn-ea"/>
                <a:cs typeface="+mn-cs"/>
              </a:rPr>
              <a:t>ECMO</a:t>
            </a:r>
            <a:endParaRPr lang="fr-FR" sz="3502" b="1" kern="1200" spc="-90">
              <a:solidFill>
                <a:srgbClr val="C00000"/>
              </a:solidFill>
              <a:latin typeface="Calibri" panose="020F0502020204030204"/>
              <a:ea typeface="+mn-ea"/>
              <a:cs typeface="+mn-cs"/>
            </a:endParaRPr>
          </a:p>
        </p:txBody>
      </p:sp>
    </p:spTree>
    <p:extLst>
      <p:ext uri="{BB962C8B-B14F-4D97-AF65-F5344CB8AC3E}">
        <p14:creationId xmlns:p14="http://schemas.microsoft.com/office/powerpoint/2010/main" val="244962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128340"/>
            <a:ext cx="6893595" cy="8563038"/>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777033"/>
            <a:ext cx="7085407" cy="1400361"/>
          </a:xfrm>
        </p:spPr>
        <p:txBody>
          <a:bodyPr>
            <a:normAutofit/>
          </a:bodyPr>
          <a:lstStyle/>
          <a:p>
            <a:pPr marL="12709" defTabSz="915040">
              <a:lnSpc>
                <a:spcPts val="3072"/>
              </a:lnSpc>
              <a:spcBef>
                <a:spcPts val="115"/>
              </a:spcBef>
              <a:defRPr/>
            </a:pPr>
            <a:r>
              <a:rPr lang="fr-FR" sz="2802" b="1" spc="-10" dirty="0">
                <a:solidFill>
                  <a:srgbClr val="C00000"/>
                </a:solidFill>
                <a:ea typeface="+mj-ea"/>
                <a:cs typeface="Arial"/>
              </a:rPr>
              <a:t>Prérequis</a:t>
            </a:r>
            <a:endParaRPr lang="fr-FR" sz="2802" b="1" dirty="0">
              <a:solidFill>
                <a:srgbClr val="C00000"/>
              </a:solidFill>
              <a:ea typeface="+mj-ea"/>
              <a:cs typeface="Arial"/>
            </a:endParaRPr>
          </a:p>
          <a:p>
            <a:pPr marL="12709" defTabSz="915040">
              <a:lnSpc>
                <a:spcPts val="3072"/>
              </a:lnSpc>
              <a:defRPr/>
            </a:pPr>
            <a:r>
              <a:rPr lang="fr-FR" sz="2802" b="1" spc="-200" dirty="0">
                <a:solidFill>
                  <a:srgbClr val="C00000"/>
                </a:solidFill>
                <a:ea typeface="+mj-ea"/>
                <a:cs typeface="Arial"/>
              </a:rPr>
              <a:t>ECMO</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r>
              <a:rPr lang="fr-FR" sz="2001" b="1" u="heavy" spc="-35" dirty="0">
                <a:uFill>
                  <a:solidFill>
                    <a:srgbClr val="000000"/>
                  </a:solidFill>
                </a:uFill>
                <a:cs typeface="Arial"/>
              </a:rPr>
              <a:t> </a:t>
            </a:r>
            <a:endParaRPr lang="fr-FR" sz="2001" dirty="0">
              <a:cs typeface="Aria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13</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2" y="2246558"/>
            <a:ext cx="6815700" cy="6634577"/>
          </a:xfrm>
          <a:prstGeom prst="rect">
            <a:avLst/>
          </a:prstGeom>
          <a:noFill/>
        </p:spPr>
        <p:txBody>
          <a:bodyPr wrap="square" lIns="91508" tIns="45754" rIns="91508" bIns="45754" rtlCol="0" anchor="t">
            <a:spAutoFit/>
          </a:bodyPr>
          <a:lstStyle/>
          <a:p>
            <a:r>
              <a:rPr lang="fr-FR" sz="1401" b="1">
                <a:latin typeface="Tahoma"/>
                <a:cs typeface="Tahoma"/>
              </a:rPr>
              <a:t>Mise en place d’une ECMO VA par voie percutanée</a:t>
            </a:r>
            <a:endParaRPr lang="fr-FR" sz="1401" b="1">
              <a:latin typeface="Tahoma"/>
              <a:ea typeface="Tahoma"/>
              <a:cs typeface="Tahoma"/>
            </a:endParaRPr>
          </a:p>
          <a:p>
            <a:pPr marL="0" lvl="1">
              <a:spcBef>
                <a:spcPts val="120"/>
              </a:spcBef>
              <a:defRPr/>
            </a:pPr>
            <a:endParaRPr lang="fr-FR" sz="1201" u="sng">
              <a:latin typeface="Tahoma"/>
              <a:cs typeface="Tahoma"/>
            </a:endParaRPr>
          </a:p>
          <a:p>
            <a:pPr algn="just"/>
            <a:r>
              <a:rPr lang="fr-FR" sz="1201" u="sng">
                <a:latin typeface="Tahoma"/>
                <a:cs typeface="Tahoma"/>
              </a:rPr>
              <a:t>L’intérêt de cet atelier dans la formation CTCV :</a:t>
            </a:r>
            <a:endParaRPr lang="fr-FR" sz="1201" u="sng">
              <a:latin typeface="Tahoma"/>
              <a:ea typeface="Tahoma"/>
              <a:cs typeface="Tahoma"/>
            </a:endParaRPr>
          </a:p>
          <a:p>
            <a:pPr algn="just"/>
            <a:r>
              <a:rPr lang="fr-FR" sz="1201">
                <a:latin typeface="Tahoma"/>
                <a:cs typeface="Tahoma"/>
              </a:rPr>
              <a:t>L’</a:t>
            </a:r>
            <a:r>
              <a:rPr lang="fr-FR" sz="1201" err="1">
                <a:latin typeface="Tahoma"/>
                <a:cs typeface="Tahoma"/>
              </a:rPr>
              <a:t>extracorporeal</a:t>
            </a:r>
            <a:r>
              <a:rPr lang="fr-FR" sz="1201">
                <a:latin typeface="Tahoma"/>
                <a:cs typeface="Tahoma"/>
              </a:rPr>
              <a:t> membrane </a:t>
            </a:r>
            <a:r>
              <a:rPr lang="fr-FR" sz="1201" err="1">
                <a:latin typeface="Tahoma"/>
                <a:cs typeface="Tahoma"/>
              </a:rPr>
              <a:t>oxygenation</a:t>
            </a:r>
            <a:r>
              <a:rPr lang="fr-FR" sz="1201">
                <a:latin typeface="Tahoma"/>
                <a:cs typeface="Tahoma"/>
              </a:rPr>
              <a:t> (ECMO) est une technique d’assistance circulatoire et respiratoire de courte durée, qui a connu de nombreuses évolutions durant ces dernières décennies, permettant une diffusion de son utilisation que ce soit en suppléance respiratoire exclusive (ECMO </a:t>
            </a:r>
            <a:r>
              <a:rPr lang="fr-FR" sz="1201" err="1">
                <a:latin typeface="Tahoma"/>
                <a:cs typeface="Tahoma"/>
              </a:rPr>
              <a:t>Veino</a:t>
            </a:r>
            <a:r>
              <a:rPr lang="fr-FR" sz="1201">
                <a:latin typeface="Tahoma"/>
                <a:cs typeface="Tahoma"/>
              </a:rPr>
              <a:t>-Veineuse) ou en suppléance cardiaque et cardiorespiratoire (ECMO </a:t>
            </a:r>
            <a:r>
              <a:rPr lang="fr-FR" sz="1201" err="1">
                <a:latin typeface="Tahoma"/>
                <a:cs typeface="Tahoma"/>
              </a:rPr>
              <a:t>Veino</a:t>
            </a:r>
            <a:r>
              <a:rPr lang="fr-FR" sz="1201">
                <a:latin typeface="Tahoma"/>
                <a:cs typeface="Tahoma"/>
              </a:rPr>
              <a:t>-Artérielle). Cette technologie est désormais intégrée dans la stratégie thérapeutique, par les urgentistes, les réanimateurs et les cardiologues, que ce soit dans les ACR, les chocs cardiogéniques réfractaires et/ou les SDRA sévères ne répondant pas à une stratégie de ventilation protectrice.</a:t>
            </a:r>
            <a:endParaRPr lang="fr-FR" sz="1201">
              <a:latin typeface="Tahoma"/>
              <a:ea typeface="Tahoma"/>
              <a:cs typeface="Tahoma"/>
            </a:endParaRPr>
          </a:p>
          <a:p>
            <a:pPr algn="just"/>
            <a:r>
              <a:rPr lang="fr-FR" sz="1201">
                <a:latin typeface="Tahoma"/>
                <a:cs typeface="Tahoma"/>
              </a:rPr>
              <a:t>Sa mise en place, toujours en situation d’engagement du pronostic vital du patient, repose sur une collaboration étroite entre le chirurgien, le </a:t>
            </a:r>
            <a:r>
              <a:rPr lang="fr-FR" sz="1201" err="1">
                <a:latin typeface="Tahoma"/>
                <a:cs typeface="Tahoma"/>
              </a:rPr>
              <a:t>perfusionniste</a:t>
            </a:r>
            <a:r>
              <a:rPr lang="fr-FR" sz="1201">
                <a:latin typeface="Tahoma"/>
                <a:cs typeface="Tahoma"/>
              </a:rPr>
              <a:t> et le réanimateur. Une connaissance générale des domaines d’intervention de chaque protagoniste, une capacité d’analyse rapide et globale de la situation et une communication efficace sont donc indispensables.</a:t>
            </a:r>
            <a:endParaRPr lang="fr-FR" sz="1201">
              <a:latin typeface="Tahoma"/>
              <a:ea typeface="Tahoma"/>
              <a:cs typeface="Tahoma"/>
            </a:endParaRPr>
          </a:p>
          <a:p>
            <a:pPr algn="just"/>
            <a:endParaRPr lang="fr-FR" sz="1201">
              <a:latin typeface="Tahoma"/>
              <a:cs typeface="Tahoma"/>
            </a:endParaRPr>
          </a:p>
          <a:p>
            <a:pPr algn="just"/>
            <a:r>
              <a:rPr lang="fr-FR" sz="1201" u="sng">
                <a:latin typeface="Tahoma"/>
                <a:cs typeface="Tahoma"/>
              </a:rPr>
              <a:t>Quels sont les objectifs de l’atelier ?</a:t>
            </a:r>
            <a:endParaRPr lang="fr-FR" sz="1201" u="sng">
              <a:latin typeface="Tahoma"/>
              <a:ea typeface="Tahoma"/>
              <a:cs typeface="Tahoma"/>
            </a:endParaRPr>
          </a:p>
          <a:p>
            <a:pPr algn="just"/>
            <a:r>
              <a:rPr lang="fr-FR" sz="1201">
                <a:latin typeface="Tahoma"/>
                <a:cs typeface="Tahoma"/>
              </a:rPr>
              <a:t>Connaître et expérimenter les différentes étapes de la mise en place d’une ECMO VA par voie percutanée du point de vue des différents intervenants grâce à un atelier de simulation.</a:t>
            </a:r>
            <a:endParaRPr lang="fr-FR" sz="1201">
              <a:latin typeface="Tahoma"/>
              <a:ea typeface="Tahoma"/>
              <a:cs typeface="Tahoma"/>
            </a:endParaRPr>
          </a:p>
          <a:p>
            <a:pPr algn="just"/>
            <a:r>
              <a:rPr lang="fr-FR" sz="1201">
                <a:latin typeface="Tahoma"/>
                <a:cs typeface="Tahoma"/>
              </a:rPr>
              <a:t>Maîtriser la procédure, les éléments de communication et la gestion des éléments « stressants » spécifiques à cette situation permettant une coordination optimale entre les différents acteurs.</a:t>
            </a:r>
            <a:endParaRPr lang="fr-FR" sz="1201">
              <a:latin typeface="Tahoma"/>
              <a:ea typeface="Tahoma"/>
              <a:cs typeface="Tahoma"/>
            </a:endParaRPr>
          </a:p>
          <a:p>
            <a:pPr algn="just"/>
            <a:endParaRPr lang="fr-FR" sz="1201">
              <a:latin typeface="Tahoma"/>
              <a:cs typeface="Tahoma"/>
            </a:endParaRPr>
          </a:p>
          <a:p>
            <a:pPr algn="just"/>
            <a:r>
              <a:rPr lang="fr-FR" sz="1201" u="sng">
                <a:latin typeface="Tahoma"/>
                <a:cs typeface="Tahoma"/>
              </a:rPr>
              <a:t>Comment va se dérouler l’atelier ?</a:t>
            </a:r>
            <a:endParaRPr lang="fr-FR" sz="1201" u="sng">
              <a:latin typeface="Tahoma"/>
              <a:ea typeface="Tahoma"/>
              <a:cs typeface="Tahoma"/>
            </a:endParaRPr>
          </a:p>
          <a:p>
            <a:pPr algn="just"/>
            <a:r>
              <a:rPr lang="fr-FR" sz="1201">
                <a:latin typeface="Tahoma"/>
                <a:cs typeface="Tahoma"/>
              </a:rPr>
              <a:t>Briefing (10 min) : objectifs de l’atelier, le cadre de la séance de simulation (présentation du contexte et de l’environnement…).</a:t>
            </a:r>
            <a:endParaRPr lang="fr-FR" sz="1201">
              <a:latin typeface="Tahoma"/>
              <a:ea typeface="Tahoma"/>
              <a:cs typeface="Tahoma"/>
            </a:endParaRPr>
          </a:p>
          <a:p>
            <a:pPr algn="just"/>
            <a:r>
              <a:rPr lang="fr-FR" sz="1201">
                <a:latin typeface="Tahoma"/>
                <a:cs typeface="Tahoma"/>
              </a:rPr>
              <a:t>Déroulement du scénario (30 min) : Mise en situation avec simulation d’une pose d’ECMO VA par voie percutanée sur un mannequin (CREAPLAST®) couplé à un simulateur hémodynamique de patient (CALIFIA®).</a:t>
            </a:r>
            <a:endParaRPr lang="fr-FR" sz="1201">
              <a:latin typeface="Tahoma"/>
              <a:ea typeface="Tahoma"/>
              <a:cs typeface="Tahoma"/>
            </a:endParaRPr>
          </a:p>
          <a:p>
            <a:pPr algn="just"/>
            <a:r>
              <a:rPr lang="fr-FR" sz="1201">
                <a:latin typeface="Tahoma"/>
                <a:cs typeface="Tahoma"/>
              </a:rPr>
              <a:t>Débriefing (20 min) : Analyse de la procédure et des interactions entre les différents protagonistes ; réflexion collective sur l’importance de la coordination multidisciplinaire.</a:t>
            </a:r>
            <a:endParaRPr lang="fr-FR" sz="1201">
              <a:latin typeface="Tahoma"/>
              <a:ea typeface="Tahoma"/>
              <a:cs typeface="Tahoma"/>
            </a:endParaRPr>
          </a:p>
          <a:p>
            <a:pPr algn="just"/>
            <a:endParaRPr lang="fr-FR" sz="1201">
              <a:latin typeface="Tahoma"/>
              <a:cs typeface="Tahoma"/>
            </a:endParaRPr>
          </a:p>
          <a:p>
            <a:pPr algn="just"/>
            <a:r>
              <a:rPr lang="fr-FR" sz="1201" u="sng">
                <a:latin typeface="Tahoma"/>
                <a:cs typeface="Tahoma"/>
              </a:rPr>
              <a:t>Pour aller plus loin :</a:t>
            </a:r>
            <a:endParaRPr lang="fr-FR" sz="1201" u="sng">
              <a:latin typeface="Tahoma"/>
              <a:ea typeface="Tahoma"/>
              <a:cs typeface="Tahoma"/>
            </a:endParaRPr>
          </a:p>
          <a:p>
            <a:pPr algn="just"/>
            <a:r>
              <a:rPr lang="fr-FR" sz="1201">
                <a:latin typeface="Tahoma"/>
                <a:cs typeface="Tahoma"/>
              </a:rPr>
              <a:t>ECLS et ECMO Guide pratique – Flécher, E., Seguin, P., Verhoye, J.P. (2010)</a:t>
            </a:r>
            <a:endParaRPr lang="fr-FR" sz="1201">
              <a:latin typeface="Tahoma"/>
              <a:ea typeface="Tahoma"/>
              <a:cs typeface="Tahoma"/>
            </a:endParaRPr>
          </a:p>
          <a:p>
            <a:endParaRPr lang="fr-FR" sz="1201"/>
          </a:p>
        </p:txBody>
      </p:sp>
    </p:spTree>
    <p:extLst>
      <p:ext uri="{BB962C8B-B14F-4D97-AF65-F5344CB8AC3E}">
        <p14:creationId xmlns:p14="http://schemas.microsoft.com/office/powerpoint/2010/main" val="2614015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nchor="t">
            <a:spAutoFit/>
          </a:bodyPr>
          <a:lstStyle/>
          <a:p>
            <a:pPr marL="12700">
              <a:spcBef>
                <a:spcPts val="125"/>
              </a:spcBef>
            </a:pPr>
            <a:r>
              <a:rPr sz="950" b="1" spc="-20">
                <a:solidFill>
                  <a:srgbClr val="C00000"/>
                </a:solidFill>
                <a:cs typeface="Arial"/>
              </a:rPr>
              <a:t>FRENCH </a:t>
            </a:r>
            <a:r>
              <a:rPr sz="950" b="1" spc="-30">
                <a:solidFill>
                  <a:srgbClr val="C00000"/>
                </a:solidFill>
                <a:cs typeface="Arial"/>
              </a:rPr>
              <a:t>BOOTCAMP</a:t>
            </a:r>
            <a:r>
              <a:rPr sz="950" b="1" spc="-15">
                <a:solidFill>
                  <a:srgbClr val="C00000"/>
                </a:solidFill>
                <a:cs typeface="Arial"/>
              </a:rPr>
              <a:t> </a:t>
            </a:r>
            <a:r>
              <a:rPr sz="950" b="1" spc="90">
                <a:solidFill>
                  <a:srgbClr val="C00000"/>
                </a:solidFill>
                <a:cs typeface="Arial"/>
              </a:rPr>
              <a:t>-</a:t>
            </a:r>
            <a:r>
              <a:rPr sz="950" b="1" spc="-15">
                <a:solidFill>
                  <a:srgbClr val="C00000"/>
                </a:solidFill>
                <a:cs typeface="Arial"/>
              </a:rPr>
              <a:t> </a:t>
            </a:r>
            <a:r>
              <a:rPr sz="950" b="1" spc="-10">
                <a:solidFill>
                  <a:srgbClr val="C00000"/>
                </a:solidFill>
                <a:cs typeface="Arial"/>
              </a:rPr>
              <a:t>ÉDITION</a:t>
            </a:r>
            <a:r>
              <a:rPr sz="950" b="1" spc="-15">
                <a:solidFill>
                  <a:srgbClr val="C00000"/>
                </a:solidFill>
                <a:cs typeface="Arial"/>
              </a:rPr>
              <a:t> </a:t>
            </a:r>
            <a:r>
              <a:rPr lang="en-US" sz="950" b="1" spc="-20">
                <a:solidFill>
                  <a:srgbClr val="C00000"/>
                </a:solidFill>
                <a:cs typeface="Arial"/>
              </a:rPr>
              <a:t>2025</a:t>
            </a:r>
            <a:endParaRPr lang="en-US"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1997076"/>
            <a:ext cx="7085407" cy="1267472"/>
          </a:xfrm>
        </p:spPr>
        <p:txBody>
          <a:bodyPr vert="horz" wrap="square" lIns="91508" tIns="45754" rIns="91508" bIns="45754" rtlCol="0" anchor="t">
            <a:normAutofit/>
          </a:bodyPr>
          <a:lstStyle/>
          <a:p>
            <a:pPr marL="12073" marR="5084">
              <a:lnSpc>
                <a:spcPts val="1501"/>
              </a:lnSpc>
              <a:spcBef>
                <a:spcPts val="395"/>
              </a:spcBef>
            </a:pPr>
            <a:endParaRPr lang="fr-FR" sz="1901" spc="-100" dirty="0">
              <a:cs typeface="Arial"/>
            </a:endParaRPr>
          </a:p>
          <a:p>
            <a:pPr marL="12073" marR="5084">
              <a:lnSpc>
                <a:spcPts val="1501"/>
              </a:lnSpc>
              <a:spcBef>
                <a:spcPts val="395"/>
              </a:spcBef>
            </a:pPr>
            <a:endParaRPr lang="fr-FR" sz="1901" spc="-100" dirty="0">
              <a:cs typeface="Arial"/>
            </a:endParaRPr>
          </a:p>
          <a:p>
            <a:pPr marL="12073" marR="5084">
              <a:lnSpc>
                <a:spcPts val="1501"/>
              </a:lnSpc>
              <a:spcBef>
                <a:spcPts val="395"/>
              </a:spcBef>
            </a:pPr>
            <a:r>
              <a:rPr lang="fr-FR" sz="1901" spc="-100" dirty="0">
                <a:cs typeface="Arial"/>
              </a:rPr>
              <a:t>Salle Barfleur, 2</a:t>
            </a:r>
            <a:r>
              <a:rPr lang="fr-FR" sz="1901" spc="-100" baseline="30000" dirty="0">
                <a:cs typeface="Arial"/>
              </a:rPr>
              <a:t>ème</a:t>
            </a:r>
            <a:r>
              <a:rPr lang="fr-FR" sz="1901" spc="-100" dirty="0">
                <a:cs typeface="Arial"/>
              </a:rPr>
              <a:t> étage</a:t>
            </a:r>
          </a:p>
          <a:p>
            <a:pPr algn="ctr"/>
            <a:endParaRPr lang="fr-FR" sz="1901" b="1" u="sng" spc="-90" dirty="0"/>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14</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3" y="3648184"/>
            <a:ext cx="6318492" cy="3420620"/>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Étudiants : </a:t>
            </a:r>
            <a:r>
              <a:rPr lang="fr-FR" sz="1601">
                <a:latin typeface="Tahoma"/>
                <a:cs typeface="Tahoma"/>
              </a:rPr>
              <a:t>24 étudiants - groupe de 2 à 6</a:t>
            </a:r>
          </a:p>
          <a:p>
            <a:pPr marL="285950" indent="-285950">
              <a:spcBef>
                <a:spcPts val="120"/>
              </a:spcBef>
              <a:buFont typeface="Arial" panose="020B0604020202020204" pitchFamily="34" charset="0"/>
              <a:buChar char="•"/>
              <a:defRPr/>
            </a:pPr>
            <a:r>
              <a:rPr lang="fr-FR" sz="1601" u="sng">
                <a:latin typeface="Tahoma"/>
                <a:cs typeface="Tahoma"/>
              </a:rPr>
              <a:t>Encadrants :</a:t>
            </a:r>
            <a:r>
              <a:rPr lang="fr-FR" sz="1601">
                <a:latin typeface="Tahoma"/>
                <a:cs typeface="Tahoma"/>
              </a:rPr>
              <a:t> 3 chirurgiens cardiaques</a:t>
            </a: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Durée :</a:t>
            </a:r>
            <a:r>
              <a:rPr lang="fr-FR" sz="1601">
                <a:latin typeface="Tahoma"/>
                <a:cs typeface="Tahoma"/>
              </a:rPr>
              <a:t> Briefing 10 min &amp; 80 min/étudiant</a:t>
            </a:r>
          </a:p>
          <a:p>
            <a:pPr marL="285950" indent="-285950">
              <a:spcBef>
                <a:spcPts val="120"/>
              </a:spcBef>
              <a:buFont typeface="Arial" panose="020B0604020202020204" pitchFamily="34" charset="0"/>
              <a:buChar char="•"/>
              <a:defRPr/>
            </a:pPr>
            <a:r>
              <a:rPr lang="fr-FR" sz="1601" u="sng">
                <a:latin typeface="Tahoma"/>
                <a:cs typeface="Tahoma"/>
              </a:rPr>
              <a:t>Briefing :</a:t>
            </a:r>
            <a:r>
              <a:rPr lang="fr-FR" sz="1601">
                <a:latin typeface="Tahoma"/>
                <a:cs typeface="Tahoma"/>
              </a:rPr>
              <a:t> Réaliser la pose d’un TAVI par voie fémorale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a:t>
            </a:r>
          </a:p>
          <a:p>
            <a:pPr marL="743470" lvl="1" indent="-285950">
              <a:spcBef>
                <a:spcPts val="120"/>
              </a:spcBef>
              <a:buFont typeface="Courier New" panose="02070309020205020404" pitchFamily="49" charset="0"/>
              <a:buChar char="o"/>
              <a:defRPr/>
            </a:pPr>
            <a:r>
              <a:rPr lang="fr-FR" sz="1601">
                <a:latin typeface="Tahoma"/>
                <a:cs typeface="Tahoma"/>
              </a:rPr>
              <a:t>Connaitre les étapes d’une pose de TAVI</a:t>
            </a:r>
          </a:p>
          <a:p>
            <a:pPr marL="743470" lvl="1" indent="-285950">
              <a:spcBef>
                <a:spcPts val="120"/>
              </a:spcBef>
              <a:buFont typeface="Courier New" panose="02070309020205020404" pitchFamily="49" charset="0"/>
              <a:buChar char="o"/>
              <a:defRPr/>
            </a:pPr>
            <a:r>
              <a:rPr lang="fr-FR" sz="1601">
                <a:latin typeface="Tahoma"/>
                <a:cs typeface="Tahoma"/>
              </a:rPr>
              <a:t>Connaitre les « basics » en endovasculaire </a:t>
            </a:r>
          </a:p>
          <a:p>
            <a:pPr marL="743470" lvl="1" indent="-285950">
              <a:spcBef>
                <a:spcPts val="120"/>
              </a:spcBef>
              <a:buFont typeface="Courier New" panose="02070309020205020404" pitchFamily="49" charset="0"/>
              <a:buChar char="o"/>
              <a:defRPr/>
            </a:pPr>
            <a:r>
              <a:rPr lang="fr-FR" sz="1601">
                <a:latin typeface="Tahoma"/>
                <a:cs typeface="Tahoma"/>
              </a:rPr>
              <a:t> Savoir déployer une valve percutanée</a:t>
            </a:r>
            <a:endParaRPr lang="fr-FR" sz="1601">
              <a:latin typeface="Tahoma"/>
              <a:ea typeface="Tahoma"/>
              <a:cs typeface="Tahoma"/>
            </a:endParaRPr>
          </a:p>
          <a:p>
            <a:pPr>
              <a:spcBef>
                <a:spcPts val="120"/>
              </a:spcBef>
              <a:defRPr/>
            </a:pP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a:t>
            </a:r>
            <a:r>
              <a:rPr lang="fr-FR" sz="1601">
                <a:latin typeface="Tahoma"/>
                <a:cs typeface="Tahoma"/>
              </a:rPr>
              <a:t> grille d’évaluation OSATS définie par le collège (TBC)</a:t>
            </a:r>
          </a:p>
          <a:p>
            <a:pPr>
              <a:spcBef>
                <a:spcPts val="120"/>
              </a:spcBef>
              <a:defRPr/>
            </a:pPr>
            <a:endParaRPr lang="fr-FR" sz="1601">
              <a:latin typeface="Tahoma"/>
              <a:cs typeface="Tahoma"/>
            </a:endParaRPr>
          </a:p>
          <a:p>
            <a:endParaRPr lang="fr-FR" sz="1501"/>
          </a:p>
        </p:txBody>
      </p:sp>
      <p:pic>
        <p:nvPicPr>
          <p:cNvPr id="6" name="Image 5" descr="Une image contenant film radiographique, médical, personne&#10;&#10;Description générée automatiquement">
            <a:extLst>
              <a:ext uri="{FF2B5EF4-FFF2-40B4-BE49-F238E27FC236}">
                <a16:creationId xmlns:a16="http://schemas.microsoft.com/office/drawing/2014/main" id="{55F3301F-5EFC-1DDA-EAE2-62D7F5D9F8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6808" y="7475490"/>
            <a:ext cx="3042599" cy="2022061"/>
          </a:xfrm>
          <a:prstGeom prst="rect">
            <a:avLst/>
          </a:prstGeom>
        </p:spPr>
      </p:pic>
      <p:sp>
        <p:nvSpPr>
          <p:cNvPr id="14" name="Rectangle : coins arrondis 13">
            <a:extLst>
              <a:ext uri="{FF2B5EF4-FFF2-40B4-BE49-F238E27FC236}">
                <a16:creationId xmlns:a16="http://schemas.microsoft.com/office/drawing/2014/main" id="{DA3BF381-6371-9F20-455F-54475A332B33}"/>
              </a:ext>
            </a:extLst>
          </p:cNvPr>
          <p:cNvSpPr/>
          <p:nvPr/>
        </p:nvSpPr>
        <p:spPr>
          <a:xfrm>
            <a:off x="4959469" y="349132"/>
            <a:ext cx="2142174" cy="915079"/>
          </a:xfrm>
          <a:prstGeom prst="roundRect">
            <a:avLst/>
          </a:prstGeom>
          <a:solidFill>
            <a:srgbClr val="FFA3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C00000"/>
                </a:solidFill>
                <a:ea typeface="+mj-ea"/>
                <a:cs typeface="+mj-cs"/>
              </a:rPr>
              <a:t>120 min</a:t>
            </a:r>
          </a:p>
        </p:txBody>
      </p:sp>
      <p:sp>
        <p:nvSpPr>
          <p:cNvPr id="3" name="Titre 1">
            <a:extLst>
              <a:ext uri="{FF2B5EF4-FFF2-40B4-BE49-F238E27FC236}">
                <a16:creationId xmlns:a16="http://schemas.microsoft.com/office/drawing/2014/main" id="{62BCAC27-16EA-C80C-967E-8AA4D3952D6C}"/>
              </a:ext>
            </a:extLst>
          </p:cNvPr>
          <p:cNvSpPr>
            <a:spLocks noGrp="1"/>
          </p:cNvSpPr>
          <p:nvPr>
            <p:ph type="title"/>
          </p:nvPr>
        </p:nvSpPr>
        <p:spPr>
          <a:xfrm>
            <a:off x="421312" y="1035585"/>
            <a:ext cx="4932211" cy="1076116"/>
          </a:xfrm>
        </p:spPr>
        <p:txBody>
          <a:bodyPr>
            <a:normAutofit/>
          </a:bodyPr>
          <a:lstStyle/>
          <a:p>
            <a:pPr algn="l" defTabSz="915040" rtl="0">
              <a:lnSpc>
                <a:spcPct val="90000"/>
              </a:lnSpc>
              <a:spcBef>
                <a:spcPts val="1001"/>
              </a:spcBef>
              <a:defRPr/>
            </a:pPr>
            <a:r>
              <a:rPr lang="fr-FR" sz="3202" b="1" kern="1200" spc="-90">
                <a:solidFill>
                  <a:srgbClr val="C00000"/>
                </a:solidFill>
                <a:latin typeface="Calibri" panose="020F0502020204030204"/>
                <a:ea typeface="+mn-ea"/>
                <a:cs typeface="+mn-cs"/>
              </a:rPr>
              <a:t>Programme 1</a:t>
            </a:r>
            <a:br>
              <a:rPr lang="fr-FR" sz="3202" b="1" kern="1200" spc="-90">
                <a:solidFill>
                  <a:srgbClr val="C00000"/>
                </a:solidFill>
                <a:latin typeface="Calibri" panose="020F0502020204030204"/>
                <a:ea typeface="+mn-ea"/>
                <a:cs typeface="+mn-cs"/>
              </a:rPr>
            </a:br>
            <a:r>
              <a:rPr lang="fr-FR" sz="3803" b="1" kern="1200" spc="-90">
                <a:solidFill>
                  <a:srgbClr val="C00000"/>
                </a:solidFill>
                <a:latin typeface="Calibri" panose="020F0502020204030204"/>
                <a:ea typeface="+mn-ea"/>
                <a:cs typeface="+mn-cs"/>
              </a:rPr>
              <a:t>TAVI</a:t>
            </a:r>
            <a:endParaRPr lang="fr-FR" sz="3502" b="1" kern="1200" spc="-90">
              <a:solidFill>
                <a:srgbClr val="C00000"/>
              </a:solidFill>
              <a:latin typeface="Calibri" panose="020F0502020204030204"/>
              <a:ea typeface="+mn-ea"/>
              <a:cs typeface="+mn-cs"/>
            </a:endParaRPr>
          </a:p>
        </p:txBody>
      </p:sp>
      <p:pic>
        <p:nvPicPr>
          <p:cNvPr id="1026" name="Picture 2">
            <a:extLst>
              <a:ext uri="{FF2B5EF4-FFF2-40B4-BE49-F238E27FC236}">
                <a16:creationId xmlns:a16="http://schemas.microsoft.com/office/drawing/2014/main" id="{812190FB-F0D4-91A7-6E42-BC2F2EF218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909" y="7091498"/>
            <a:ext cx="2388134" cy="3209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830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336971"/>
            <a:ext cx="6743940" cy="835440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651182"/>
            <a:ext cx="7085407" cy="1945897"/>
          </a:xfrm>
        </p:spPr>
        <p:txBody>
          <a:bodyPr>
            <a:normAutofit/>
          </a:bodyPr>
          <a:lstStyle/>
          <a:p>
            <a:pPr marL="12709" defTabSz="915040">
              <a:lnSpc>
                <a:spcPts val="3072"/>
              </a:lnSpc>
              <a:spcBef>
                <a:spcPts val="115"/>
              </a:spcBef>
              <a:defRPr/>
            </a:pPr>
            <a:r>
              <a:rPr lang="fr-FR" sz="2802" b="1" spc="-10" dirty="0">
                <a:solidFill>
                  <a:srgbClr val="C00000"/>
                </a:solidFill>
                <a:ea typeface="+mj-ea"/>
                <a:cs typeface="Arial"/>
              </a:rPr>
              <a:t>Prérequis</a:t>
            </a:r>
            <a:endParaRPr lang="fr-FR" sz="2802" b="1" dirty="0">
              <a:solidFill>
                <a:srgbClr val="C00000"/>
              </a:solidFill>
              <a:ea typeface="+mj-ea"/>
              <a:cs typeface="Arial"/>
            </a:endParaRPr>
          </a:p>
          <a:p>
            <a:pPr marL="12709" defTabSz="915040">
              <a:lnSpc>
                <a:spcPts val="3072"/>
              </a:lnSpc>
              <a:defRPr/>
            </a:pPr>
            <a:r>
              <a:rPr lang="fr-FR" sz="2802" b="1" spc="-200" dirty="0">
                <a:solidFill>
                  <a:srgbClr val="C00000"/>
                </a:solidFill>
                <a:ea typeface="+mj-ea"/>
                <a:cs typeface="Arial"/>
              </a:rPr>
              <a:t>TAVI</a:t>
            </a:r>
            <a:endParaRPr lang="fr-FR" sz="3502" b="1" spc="-90" dirty="0">
              <a:solidFill>
                <a:srgbClr val="C00000"/>
              </a:solidFill>
              <a:ea typeface="+mj-ea"/>
              <a:cs typeface="Arial"/>
            </a:endParaRPr>
          </a:p>
          <a:p>
            <a:pPr marL="12709" defTabSz="915040">
              <a:lnSpc>
                <a:spcPts val="3072"/>
              </a:lnSpc>
              <a:defRPr/>
            </a:pPr>
            <a:endParaRPr lang="fr-FR" sz="3502" b="1" u="heavy" spc="-90" dirty="0">
              <a:solidFill>
                <a:srgbClr val="C00000"/>
              </a:solidFill>
              <a:uFill>
                <a:solidFill>
                  <a:srgbClr val="000000"/>
                </a:solidFill>
              </a:uFill>
              <a:ea typeface="+mj-ea"/>
              <a:cs typeface="Arial"/>
            </a:endParaRPr>
          </a:p>
          <a:p>
            <a:pPr marL="12709" defTabSz="915040">
              <a:lnSpc>
                <a:spcPts val="3072"/>
              </a:lnSpc>
              <a:defRPr/>
            </a:pPr>
            <a:r>
              <a:rPr lang="fr-FR" sz="3502" spc="-90" dirty="0">
                <a:solidFill>
                  <a:srgbClr val="C00000"/>
                </a:solidFill>
                <a:uFill>
                  <a:solidFill>
                    <a:srgbClr val="000000"/>
                  </a:solidFill>
                </a:uFill>
                <a:ea typeface="+mj-ea"/>
                <a:cs typeface="Arial"/>
              </a:rPr>
              <a:t>     </a:t>
            </a: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15</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2" y="2475934"/>
            <a:ext cx="6162703" cy="1534591"/>
          </a:xfrm>
          <a:prstGeom prst="rect">
            <a:avLst/>
          </a:prstGeom>
          <a:noFill/>
        </p:spPr>
        <p:txBody>
          <a:bodyPr wrap="square" lIns="91508" tIns="45754" rIns="91508" bIns="45754" rtlCol="0" anchor="t">
            <a:spAutoFit/>
          </a:bodyPr>
          <a:lstStyle/>
          <a:p>
            <a:pPr marL="0" lvl="1">
              <a:spcBef>
                <a:spcPts val="120"/>
              </a:spcBef>
              <a:defRPr/>
            </a:pPr>
            <a:r>
              <a:rPr lang="fr-FR" sz="1601" u="sng">
                <a:latin typeface="Tahoma"/>
                <a:ea typeface="Tahoma"/>
                <a:cs typeface="Tahoma"/>
              </a:rPr>
              <a:t>Quels sont les prérequis ? </a:t>
            </a:r>
          </a:p>
          <a:p>
            <a:pPr marL="0" lvl="1">
              <a:spcBef>
                <a:spcPts val="120"/>
              </a:spcBef>
              <a:defRPr/>
            </a:pPr>
            <a:r>
              <a:rPr lang="fr-FR" sz="1601">
                <a:latin typeface="Tahoma"/>
                <a:ea typeface="Tahoma"/>
                <a:cs typeface="Tahoma"/>
              </a:rPr>
              <a:t>Les fiches techniques sont accessibles depuis</a:t>
            </a:r>
            <a:r>
              <a:rPr lang="fr-FR" sz="1401" b="1" u="heavy" spc="-45">
                <a:solidFill>
                  <a:srgbClr val="072E9E"/>
                </a:solidFill>
                <a:uFill>
                  <a:solidFill>
                    <a:srgbClr val="072E9E"/>
                  </a:solidFill>
                </a:uFill>
                <a:latin typeface="Tahoma"/>
                <a:ea typeface="Tahoma"/>
                <a:cs typeface="Tahoma"/>
                <a:hlinkClick r:id="rId2">
                  <a:extLst>
                    <a:ext uri="{A12FA001-AC4F-418D-AE19-62706E023703}">
                      <ahyp:hlinkClr xmlns:ahyp="http://schemas.microsoft.com/office/drawing/2018/hyperlinkcolor" val="tx"/>
                    </a:ext>
                  </a:extLst>
                </a:hlinkClick>
              </a:rPr>
              <a:t> ce Google Drive</a:t>
            </a:r>
            <a:r>
              <a:rPr lang="fr-FR" sz="1601">
                <a:latin typeface="Tahoma"/>
                <a:ea typeface="Tahoma"/>
                <a:cs typeface="Tahoma"/>
              </a:rPr>
              <a:t> ou via les liens suivants :</a:t>
            </a:r>
          </a:p>
          <a:p>
            <a:pPr marL="285950" indent="-285950">
              <a:buFont typeface="Arial" panose="020B0604020202020204" pitchFamily="34" charset="0"/>
              <a:buChar char="•"/>
            </a:pPr>
            <a:r>
              <a:rPr lang="fr-FR" sz="1401" b="1" u="heavy" spc="-45">
                <a:solidFill>
                  <a:srgbClr val="072E9E"/>
                </a:solidFill>
                <a:uFill>
                  <a:solidFill>
                    <a:srgbClr val="072E9E"/>
                  </a:solidFill>
                </a:uFill>
                <a:latin typeface="Tahoma"/>
                <a:ea typeface="Tahoma"/>
                <a:cs typeface="Tahoma"/>
                <a:hlinkClick r:id="rId3">
                  <a:extLst>
                    <a:ext uri="{A12FA001-AC4F-418D-AE19-62706E023703}">
                      <ahyp:hlinkClr xmlns:ahyp="http://schemas.microsoft.com/office/drawing/2018/hyperlinkcolor" val="tx"/>
                    </a:ext>
                  </a:extLst>
                </a:hlinkClick>
              </a:rPr>
              <a:t>Cribier 2009_Article_TechniqueOfTranscatheterAortic</a:t>
            </a:r>
            <a:endParaRPr lang="fr-FR" sz="1401" b="1" u="heavy" spc="-45">
              <a:solidFill>
                <a:srgbClr val="072E9E"/>
              </a:solidFill>
              <a:uFill>
                <a:solidFill>
                  <a:srgbClr val="072E9E"/>
                </a:solidFill>
              </a:uFill>
              <a:latin typeface="Tahoma"/>
              <a:ea typeface="Tahoma"/>
              <a:cs typeface="Tahoma"/>
            </a:endParaRPr>
          </a:p>
          <a:p>
            <a:pPr marL="285950" indent="-285950">
              <a:buFont typeface="Arial" panose="020B0604020202020204" pitchFamily="34" charset="0"/>
              <a:buChar char="•"/>
            </a:pPr>
            <a:r>
              <a:rPr lang="fr-FR" sz="1401" b="1" u="heavy" spc="-45">
                <a:solidFill>
                  <a:srgbClr val="072E9E"/>
                </a:solidFill>
                <a:uFill>
                  <a:solidFill>
                    <a:srgbClr val="072E9E"/>
                  </a:solidFill>
                </a:uFill>
                <a:latin typeface="Tahoma"/>
                <a:ea typeface="Tahoma"/>
                <a:cs typeface="Tahoma"/>
                <a:hlinkClick r:id="rId4">
                  <a:extLst>
                    <a:ext uri="{A12FA001-AC4F-418D-AE19-62706E023703}">
                      <ahyp:hlinkClr xmlns:ahyp="http://schemas.microsoft.com/office/drawing/2018/hyperlinkcolor" val="tx"/>
                    </a:ext>
                  </a:extLst>
                </a:hlinkClick>
              </a:rPr>
              <a:t>TAVI TA</a:t>
            </a:r>
            <a:endParaRPr lang="fr-FR" sz="1401" b="1" u="heavy" spc="-45">
              <a:solidFill>
                <a:srgbClr val="072E9E"/>
              </a:solidFill>
              <a:uFill>
                <a:solidFill>
                  <a:srgbClr val="072E9E"/>
                </a:solidFill>
              </a:uFill>
              <a:latin typeface="Tahoma"/>
              <a:ea typeface="Tahoma"/>
              <a:cs typeface="Tahoma"/>
            </a:endParaRPr>
          </a:p>
          <a:p>
            <a:pPr marL="0" lvl="1">
              <a:spcBef>
                <a:spcPts val="120"/>
              </a:spcBef>
              <a:defRPr/>
            </a:pPr>
            <a:endParaRPr lang="fr-FR" sz="1601" u="sng">
              <a:latin typeface="Tahoma" panose="020B0604030504040204" pitchFamily="34" charset="0"/>
              <a:ea typeface="Tahoma" panose="020B0604030504040204" pitchFamily="34" charset="0"/>
              <a:cs typeface="Tahoma" panose="020B0604030504040204" pitchFamily="34" charset="0"/>
            </a:endParaRPr>
          </a:p>
        </p:txBody>
      </p:sp>
      <p:pic>
        <p:nvPicPr>
          <p:cNvPr id="6" name="Image 5">
            <a:extLst>
              <a:ext uri="{FF2B5EF4-FFF2-40B4-BE49-F238E27FC236}">
                <a16:creationId xmlns:a16="http://schemas.microsoft.com/office/drawing/2014/main" id="{BDF3C20E-D7AF-F942-BB51-230E00902145}"/>
              </a:ext>
            </a:extLst>
          </p:cNvPr>
          <p:cNvPicPr>
            <a:picLocks noChangeAspect="1"/>
          </p:cNvPicPr>
          <p:nvPr/>
        </p:nvPicPr>
        <p:blipFill>
          <a:blip r:embed="rId5"/>
          <a:stretch>
            <a:fillRect/>
          </a:stretch>
        </p:blipFill>
        <p:spPr>
          <a:xfrm>
            <a:off x="1082456" y="5143640"/>
            <a:ext cx="4535914" cy="3680678"/>
          </a:xfrm>
          <a:prstGeom prst="rect">
            <a:avLst/>
          </a:prstGeom>
        </p:spPr>
      </p:pic>
    </p:spTree>
    <p:extLst>
      <p:ext uri="{BB962C8B-B14F-4D97-AF65-F5344CB8AC3E}">
        <p14:creationId xmlns:p14="http://schemas.microsoft.com/office/powerpoint/2010/main" val="4213426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1" y="1654892"/>
            <a:ext cx="7085407" cy="1734798"/>
          </a:xfrm>
        </p:spPr>
        <p:txBody>
          <a:bodyPr>
            <a:normAutofit/>
          </a:bodyPr>
          <a:lstStyle/>
          <a:p>
            <a:pPr marL="12073" marR="5084">
              <a:spcBef>
                <a:spcPts val="395"/>
              </a:spcBef>
            </a:pPr>
            <a:endParaRPr lang="fr-FR" sz="1901" spc="-100" dirty="0">
              <a:cs typeface="Arial"/>
            </a:endParaRPr>
          </a:p>
          <a:p>
            <a:pPr marL="12073" marR="5084">
              <a:spcBef>
                <a:spcPts val="395"/>
              </a:spcBef>
            </a:pPr>
            <a:r>
              <a:rPr lang="fr-FR" sz="2302" spc="-100" dirty="0">
                <a:cs typeface="Arial"/>
              </a:rPr>
              <a:t>Laboratoires 1 et 2, 2</a:t>
            </a:r>
            <a:r>
              <a:rPr lang="fr-FR" sz="2302" spc="-100" baseline="30000" dirty="0">
                <a:cs typeface="Arial"/>
              </a:rPr>
              <a:t>ème</a:t>
            </a:r>
            <a:r>
              <a:rPr lang="fr-FR" sz="2302" spc="-100" dirty="0">
                <a:cs typeface="Arial"/>
              </a:rPr>
              <a:t> étage</a:t>
            </a:r>
            <a:endParaRPr lang="fr-FR" sz="1901" b="1" u="sng" spc="-90" dirty="0"/>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16</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3" y="3648184"/>
            <a:ext cx="6318492" cy="5676238"/>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Étudiants : </a:t>
            </a:r>
            <a:r>
              <a:rPr lang="fr-FR" sz="1601">
                <a:latin typeface="Tahoma"/>
                <a:cs typeface="Tahoma"/>
              </a:rPr>
              <a:t>24 étudiants - coaching 1 /1</a:t>
            </a:r>
          </a:p>
          <a:p>
            <a:pPr marL="285950" indent="-285950">
              <a:spcBef>
                <a:spcPts val="120"/>
              </a:spcBef>
              <a:buFont typeface="Arial" panose="020B0604020202020204" pitchFamily="34" charset="0"/>
              <a:buChar char="•"/>
              <a:defRPr/>
            </a:pPr>
            <a:r>
              <a:rPr lang="fr-FR" sz="1601" u="sng">
                <a:latin typeface="Tahoma"/>
                <a:cs typeface="Tahoma"/>
              </a:rPr>
              <a:t>Encadrants :</a:t>
            </a:r>
            <a:r>
              <a:rPr lang="fr-FR" sz="1601">
                <a:latin typeface="Tahoma"/>
                <a:cs typeface="Tahoma"/>
              </a:rPr>
              <a:t> 5 chirurgiens cardiaques</a:t>
            </a:r>
          </a:p>
          <a:p>
            <a:pPr marL="285950" indent="-285950">
              <a:spcBef>
                <a:spcPts val="120"/>
              </a:spcBef>
              <a:buFont typeface="Arial" panose="020B0604020202020204" pitchFamily="34" charset="0"/>
              <a:buChar char="•"/>
              <a:defRPr/>
            </a:pPr>
            <a:r>
              <a:rPr lang="fr-FR" sz="1601" u="sng">
                <a:latin typeface="Tahoma"/>
                <a:cs typeface="Tahoma"/>
              </a:rPr>
              <a:t>Durée :</a:t>
            </a:r>
            <a:r>
              <a:rPr lang="fr-FR" sz="1601">
                <a:latin typeface="Tahoma"/>
                <a:cs typeface="Tahoma"/>
              </a:rPr>
              <a:t> Briefing 10 min &amp; 65 min/étudiant</a:t>
            </a:r>
          </a:p>
          <a:p>
            <a:pPr marL="285950" indent="-285950">
              <a:spcBef>
                <a:spcPts val="120"/>
              </a:spcBef>
              <a:buFont typeface="Arial" panose="020B0604020202020204" pitchFamily="34" charset="0"/>
              <a:buChar char="•"/>
              <a:defRPr/>
            </a:pPr>
            <a:r>
              <a:rPr lang="fr-FR" sz="1601" u="sng">
                <a:latin typeface="Tahoma"/>
                <a:cs typeface="Tahoma"/>
              </a:rPr>
              <a:t>Briefing :</a:t>
            </a:r>
            <a:r>
              <a:rPr lang="fr-FR" sz="1601">
                <a:latin typeface="Tahoma"/>
                <a:cs typeface="Tahoma"/>
              </a:rPr>
              <a:t> Réaliser un remplacement valvulaire aortique sur un cœur anatomique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a:t>
            </a:r>
          </a:p>
          <a:p>
            <a:pPr marL="743470" lvl="1" indent="-285950">
              <a:spcBef>
                <a:spcPts val="120"/>
              </a:spcBef>
              <a:buFont typeface="Courier New" panose="02070309020205020404" pitchFamily="49" charset="0"/>
              <a:buChar char="o"/>
              <a:defRPr/>
            </a:pPr>
            <a:r>
              <a:rPr lang="fr-FR" sz="1601">
                <a:latin typeface="Tahoma"/>
                <a:cs typeface="Tahoma"/>
              </a:rPr>
              <a:t>Connaître les différents types d’</a:t>
            </a:r>
            <a:r>
              <a:rPr lang="fr-FR" sz="1601" err="1">
                <a:latin typeface="Tahoma"/>
                <a:cs typeface="Tahoma"/>
              </a:rPr>
              <a:t>aortotomies</a:t>
            </a:r>
            <a:r>
              <a:rPr lang="fr-FR" sz="1601">
                <a:latin typeface="Tahoma"/>
                <a:cs typeface="Tahoma"/>
              </a:rPr>
              <a:t> </a:t>
            </a:r>
          </a:p>
          <a:p>
            <a:pPr marL="743470" lvl="1" indent="-285950">
              <a:spcBef>
                <a:spcPts val="120"/>
              </a:spcBef>
              <a:buFont typeface="Courier New" panose="02070309020205020404" pitchFamily="49" charset="0"/>
              <a:buChar char="o"/>
              <a:defRPr/>
            </a:pPr>
            <a:r>
              <a:rPr lang="fr-FR" sz="1601">
                <a:latin typeface="Tahoma"/>
                <a:cs typeface="Tahoma"/>
              </a:rPr>
              <a:t>Connaître l’anatomie de la valve aortique et ses principaux rapports  </a:t>
            </a:r>
          </a:p>
          <a:p>
            <a:pPr marL="743470" lvl="1" indent="-285950">
              <a:spcBef>
                <a:spcPts val="120"/>
              </a:spcBef>
              <a:buFont typeface="Courier New" panose="02070309020205020404" pitchFamily="49" charset="0"/>
              <a:buChar char="o"/>
              <a:defRPr/>
            </a:pPr>
            <a:r>
              <a:rPr lang="fr-FR" sz="1601">
                <a:latin typeface="Tahoma"/>
                <a:cs typeface="Tahoma"/>
              </a:rPr>
              <a:t>Connaître les différentes étapes d’un remplacement valvulaire aortique</a:t>
            </a:r>
          </a:p>
          <a:p>
            <a:pPr marL="743470" lvl="1" indent="-285950">
              <a:spcBef>
                <a:spcPts val="120"/>
              </a:spcBef>
              <a:buFont typeface="Courier New" panose="02070309020205020404" pitchFamily="49" charset="0"/>
              <a:buChar char="o"/>
              <a:defRPr/>
            </a:pPr>
            <a:r>
              <a:rPr lang="fr-FR" sz="1601">
                <a:latin typeface="Tahoma"/>
                <a:cs typeface="Tahoma"/>
              </a:rPr>
              <a:t>Connaître les différents types de substituts valvulaires aortiques</a:t>
            </a:r>
          </a:p>
          <a:p>
            <a:pPr marL="743470" lvl="1" indent="-285950">
              <a:spcBef>
                <a:spcPts val="120"/>
              </a:spcBef>
              <a:buFont typeface="Courier New" panose="02070309020205020404" pitchFamily="49" charset="0"/>
              <a:buChar char="o"/>
              <a:defRPr/>
            </a:pPr>
            <a:r>
              <a:rPr lang="fr-FR" sz="1601">
                <a:latin typeface="Tahoma"/>
                <a:cs typeface="Tahoma"/>
              </a:rPr>
              <a:t>Connaître les principales voies d’abord de la valve mitrale</a:t>
            </a:r>
          </a:p>
          <a:p>
            <a:pPr marL="743470" lvl="1" indent="-285950">
              <a:spcBef>
                <a:spcPts val="120"/>
              </a:spcBef>
              <a:buFont typeface="Courier New" panose="02070309020205020404" pitchFamily="49" charset="0"/>
              <a:buChar char="o"/>
              <a:defRPr/>
            </a:pPr>
            <a:r>
              <a:rPr lang="fr-FR" sz="1601">
                <a:latin typeface="Tahoma"/>
                <a:cs typeface="Tahoma"/>
              </a:rPr>
              <a:t>Connaître l’anatomie de la valve mitrale et les principaux rapports anatomiques</a:t>
            </a:r>
          </a:p>
          <a:p>
            <a:pPr marL="743470" lvl="1" indent="-285950">
              <a:spcBef>
                <a:spcPts val="120"/>
              </a:spcBef>
              <a:buFont typeface="Courier New" panose="02070309020205020404" pitchFamily="49" charset="0"/>
              <a:buChar char="o"/>
              <a:defRPr/>
            </a:pPr>
            <a:r>
              <a:rPr lang="fr-FR" sz="1601">
                <a:latin typeface="Tahoma"/>
                <a:cs typeface="Tahoma"/>
              </a:rPr>
              <a:t>Connaître les différentes étapes d’un remplacement valvulaire mitral et d’une plastie mitrale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a:t>
            </a:r>
            <a:r>
              <a:rPr lang="fr-FR" sz="1601">
                <a:latin typeface="Tahoma"/>
                <a:cs typeface="Tahoma"/>
              </a:rPr>
              <a:t> grille d’évaluation OSATS définie par le collège</a:t>
            </a:r>
          </a:p>
          <a:p>
            <a:endParaRPr lang="fr-FR" sz="1501"/>
          </a:p>
        </p:txBody>
      </p:sp>
      <p:sp>
        <p:nvSpPr>
          <p:cNvPr id="3" name="Rectangle : coins arrondis 2">
            <a:extLst>
              <a:ext uri="{FF2B5EF4-FFF2-40B4-BE49-F238E27FC236}">
                <a16:creationId xmlns:a16="http://schemas.microsoft.com/office/drawing/2014/main" id="{E9B53C19-4028-A5F2-4F13-0A0DA78B18FF}"/>
              </a:ext>
            </a:extLst>
          </p:cNvPr>
          <p:cNvSpPr/>
          <p:nvPr/>
        </p:nvSpPr>
        <p:spPr>
          <a:xfrm>
            <a:off x="5271608" y="349132"/>
            <a:ext cx="1830035" cy="915079"/>
          </a:xfrm>
          <a:prstGeom prst="roundRect">
            <a:avLst/>
          </a:prstGeom>
          <a:solidFill>
            <a:srgbClr val="FFA3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C00000"/>
                </a:solidFill>
                <a:ea typeface="+mj-ea"/>
                <a:cs typeface="+mj-cs"/>
              </a:rPr>
              <a:t>75 min</a:t>
            </a:r>
          </a:p>
        </p:txBody>
      </p:sp>
      <p:pic>
        <p:nvPicPr>
          <p:cNvPr id="14" name="Picture 2" descr="\\INTRANET\_College\03_BOOTCAMP\___2022\Communication\VALVE MEDDD.jpg">
            <a:extLst>
              <a:ext uri="{FF2B5EF4-FFF2-40B4-BE49-F238E27FC236}">
                <a16:creationId xmlns:a16="http://schemas.microsoft.com/office/drawing/2014/main" id="{90301F78-7B39-1A61-4E75-2EF382E51A1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068" t="-712" r="6532" b="712"/>
          <a:stretch/>
        </p:blipFill>
        <p:spPr bwMode="auto">
          <a:xfrm>
            <a:off x="2731356" y="9432599"/>
            <a:ext cx="2249578" cy="1217877"/>
          </a:xfrm>
          <a:prstGeom prst="rect">
            <a:avLst/>
          </a:prstGeom>
          <a:extLst>
            <a:ext uri="{909E8E84-426E-40DD-AFC4-6F175D3DCCD1}">
              <a14:hiddenFill xmlns:a14="http://schemas.microsoft.com/office/drawing/2010/main">
                <a:solidFill>
                  <a:srgbClr val="FFFFFF"/>
                </a:solidFill>
              </a14:hiddenFill>
            </a:ext>
          </a:extLst>
        </p:spPr>
      </p:pic>
      <p:sp>
        <p:nvSpPr>
          <p:cNvPr id="6" name="Titre 1">
            <a:extLst>
              <a:ext uri="{FF2B5EF4-FFF2-40B4-BE49-F238E27FC236}">
                <a16:creationId xmlns:a16="http://schemas.microsoft.com/office/drawing/2014/main" id="{A5A11FAA-A587-1CA9-1CBC-757AA9446832}"/>
              </a:ext>
            </a:extLst>
          </p:cNvPr>
          <p:cNvSpPr>
            <a:spLocks noGrp="1"/>
          </p:cNvSpPr>
          <p:nvPr>
            <p:ph type="title"/>
          </p:nvPr>
        </p:nvSpPr>
        <p:spPr>
          <a:xfrm>
            <a:off x="577382" y="706202"/>
            <a:ext cx="4932211" cy="1076116"/>
          </a:xfrm>
        </p:spPr>
        <p:txBody>
          <a:bodyPr>
            <a:normAutofit/>
          </a:bodyPr>
          <a:lstStyle/>
          <a:p>
            <a:pPr algn="l" defTabSz="915040" rtl="0">
              <a:lnSpc>
                <a:spcPct val="90000"/>
              </a:lnSpc>
              <a:spcBef>
                <a:spcPts val="1001"/>
              </a:spcBef>
              <a:defRPr/>
            </a:pPr>
            <a:r>
              <a:rPr lang="fr-FR" sz="3202" b="1" kern="1200" spc="-90">
                <a:solidFill>
                  <a:srgbClr val="C00000"/>
                </a:solidFill>
                <a:latin typeface="Calibri" panose="020F0502020204030204"/>
                <a:ea typeface="+mn-ea"/>
                <a:cs typeface="+mn-cs"/>
              </a:rPr>
              <a:t>Programme 1</a:t>
            </a:r>
            <a:br>
              <a:rPr lang="fr-FR" sz="3202" b="1" kern="1200" spc="-90">
                <a:solidFill>
                  <a:srgbClr val="C00000"/>
                </a:solidFill>
                <a:latin typeface="Calibri" panose="020F0502020204030204"/>
                <a:ea typeface="+mn-ea"/>
                <a:cs typeface="+mn-cs"/>
              </a:rPr>
            </a:br>
            <a:r>
              <a:rPr lang="fr-FR" sz="3803" b="1" kern="1200" spc="-90">
                <a:solidFill>
                  <a:srgbClr val="C00000"/>
                </a:solidFill>
                <a:latin typeface="Calibri" panose="020F0502020204030204"/>
                <a:ea typeface="+mn-ea"/>
                <a:cs typeface="+mn-cs"/>
              </a:rPr>
              <a:t>Valve - suture</a:t>
            </a:r>
          </a:p>
        </p:txBody>
      </p:sp>
      <p:pic>
        <p:nvPicPr>
          <p:cNvPr id="2050" name="Picture 2">
            <a:extLst>
              <a:ext uri="{FF2B5EF4-FFF2-40B4-BE49-F238E27FC236}">
                <a16:creationId xmlns:a16="http://schemas.microsoft.com/office/drawing/2014/main" id="{B7D85C57-F71D-711A-516C-CFFD0F215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9149" y="2807954"/>
            <a:ext cx="1392444" cy="181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52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209692"/>
            <a:ext cx="6954599" cy="8481686"/>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rgbClr val="FFA3A3"/>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rgbClr val="FFA3A3"/>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C00000"/>
                </a:solidFill>
                <a:cs typeface="Arial"/>
              </a:rPr>
              <a:t>FRENCH </a:t>
            </a:r>
            <a:r>
              <a:rPr sz="951" b="1" spc="-30">
                <a:solidFill>
                  <a:srgbClr val="C00000"/>
                </a:solidFill>
                <a:cs typeface="Arial"/>
              </a:rPr>
              <a:t>BOOTCAMP</a:t>
            </a:r>
            <a:r>
              <a:rPr sz="951" b="1" spc="-15">
                <a:solidFill>
                  <a:srgbClr val="C00000"/>
                </a:solidFill>
                <a:cs typeface="Arial"/>
              </a:rPr>
              <a:t> </a:t>
            </a:r>
            <a:r>
              <a:rPr sz="951" b="1" spc="90">
                <a:solidFill>
                  <a:srgbClr val="C00000"/>
                </a:solidFill>
                <a:cs typeface="Arial"/>
              </a:rPr>
              <a:t>-</a:t>
            </a:r>
            <a:r>
              <a:rPr sz="951" b="1" spc="-15">
                <a:solidFill>
                  <a:srgbClr val="C00000"/>
                </a:solidFill>
                <a:cs typeface="Arial"/>
              </a:rPr>
              <a:t> </a:t>
            </a:r>
            <a:r>
              <a:rPr sz="951" b="1" spc="-10">
                <a:solidFill>
                  <a:srgbClr val="C00000"/>
                </a:solidFill>
                <a:cs typeface="Arial"/>
              </a:rPr>
              <a:t>ÉDITION</a:t>
            </a:r>
            <a:r>
              <a:rPr sz="951" b="1" spc="-15">
                <a:solidFill>
                  <a:srgbClr val="C00000"/>
                </a:solidFill>
                <a:cs typeface="Arial"/>
              </a:rPr>
              <a:t> </a:t>
            </a:r>
            <a:r>
              <a:rPr sz="951" b="1" spc="-20">
                <a:solidFill>
                  <a:srgbClr val="C00000"/>
                </a:solidFill>
                <a:cs typeface="Arial"/>
              </a:rPr>
              <a:t>202</a:t>
            </a:r>
            <a:r>
              <a:rPr lang="fr-FR" sz="951" b="1" spc="-20">
                <a:solidFill>
                  <a:srgbClr val="C00000"/>
                </a:solidFill>
                <a:cs typeface="Arial"/>
              </a:rPr>
              <a:t>5</a:t>
            </a:r>
            <a:endParaRPr sz="951">
              <a:solidFill>
                <a:srgbClr val="C0000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831763"/>
            <a:ext cx="7085407" cy="1377929"/>
          </a:xfrm>
        </p:spPr>
        <p:txBody>
          <a:bodyPr>
            <a:normAutofit/>
          </a:bodyPr>
          <a:lstStyle/>
          <a:p>
            <a:pPr marL="12709" defTabSz="915040">
              <a:lnSpc>
                <a:spcPts val="3072"/>
              </a:lnSpc>
              <a:spcBef>
                <a:spcPts val="115"/>
              </a:spcBef>
              <a:defRPr/>
            </a:pPr>
            <a:r>
              <a:rPr lang="fr-FR" b="1" spc="-10" dirty="0">
                <a:solidFill>
                  <a:srgbClr val="C00000"/>
                </a:solidFill>
                <a:ea typeface="+mj-ea"/>
                <a:cs typeface="Arial"/>
              </a:rPr>
              <a:t>Prérequis</a:t>
            </a:r>
            <a:endParaRPr lang="fr-FR" b="1" dirty="0">
              <a:solidFill>
                <a:srgbClr val="C00000"/>
              </a:solidFill>
              <a:ea typeface="+mj-ea"/>
              <a:cs typeface="Arial"/>
            </a:endParaRPr>
          </a:p>
          <a:p>
            <a:pPr marL="12709" defTabSz="915040">
              <a:lnSpc>
                <a:spcPts val="3072"/>
              </a:lnSpc>
              <a:defRPr/>
            </a:pPr>
            <a:r>
              <a:rPr lang="fr-FR" b="1" spc="-200" dirty="0">
                <a:solidFill>
                  <a:srgbClr val="C00000"/>
                </a:solidFill>
                <a:ea typeface="+mj-ea"/>
                <a:cs typeface="Arial"/>
              </a:rPr>
              <a:t>Valve Suture</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dirty="0" smtClean="0"/>
              <a:pPr/>
              <a:t>17</a:t>
            </a:fld>
            <a:endParaRPr lang="fr-FR">
              <a:highlight>
                <a:srgbClr val="FF0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2" y="2319417"/>
            <a:ext cx="6625107" cy="6462667"/>
          </a:xfrm>
          <a:prstGeom prst="rect">
            <a:avLst/>
          </a:prstGeom>
          <a:noFill/>
        </p:spPr>
        <p:txBody>
          <a:bodyPr wrap="square" rtlCol="0">
            <a:spAutoFit/>
          </a:bodyPr>
          <a:lstStyle/>
          <a:p>
            <a:pPr marL="0" lvl="1">
              <a:spcBef>
                <a:spcPts val="120"/>
              </a:spcBef>
              <a:defRPr/>
            </a:pPr>
            <a:r>
              <a:rPr lang="fr-FR" sz="1201" u="sng">
                <a:latin typeface="Tahoma"/>
                <a:cs typeface="Tahoma"/>
              </a:rPr>
              <a:t>Quels sont les objectifs de l’atelier ? </a:t>
            </a:r>
          </a:p>
          <a:p>
            <a:pPr marL="0" lvl="1">
              <a:spcBef>
                <a:spcPts val="120"/>
              </a:spcBef>
              <a:defRPr/>
            </a:pPr>
            <a:endParaRPr lang="fr-FR" sz="1201" u="sng">
              <a:latin typeface="Tahoma"/>
              <a:cs typeface="Tahoma"/>
            </a:endParaRPr>
          </a:p>
          <a:p>
            <a:pPr marL="171570" lvl="1" indent="-171570" algn="just">
              <a:spcBef>
                <a:spcPts val="120"/>
              </a:spcBef>
              <a:buFont typeface="Arial" panose="020B0604020202020204" pitchFamily="34" charset="0"/>
              <a:buChar char="•"/>
              <a:defRPr/>
            </a:pPr>
            <a:r>
              <a:rPr lang="fr-FR" sz="1101">
                <a:latin typeface="Tahoma"/>
                <a:cs typeface="Tahoma"/>
              </a:rPr>
              <a:t>Connaître les différents types d’</a:t>
            </a:r>
            <a:r>
              <a:rPr lang="fr-FR" sz="1101" err="1">
                <a:latin typeface="Tahoma"/>
                <a:cs typeface="Tahoma"/>
              </a:rPr>
              <a:t>aortotomies</a:t>
            </a:r>
            <a:r>
              <a:rPr lang="fr-FR" sz="1101">
                <a:latin typeface="Tahoma"/>
                <a:cs typeface="Tahoma"/>
              </a:rPr>
              <a:t> </a:t>
            </a:r>
          </a:p>
          <a:p>
            <a:pPr marL="171570" lvl="1" indent="-171570" algn="just">
              <a:spcBef>
                <a:spcPts val="120"/>
              </a:spcBef>
              <a:buFont typeface="Arial" panose="020B0604020202020204" pitchFamily="34" charset="0"/>
              <a:buChar char="•"/>
              <a:defRPr/>
            </a:pPr>
            <a:r>
              <a:rPr lang="fr-FR" sz="1101">
                <a:latin typeface="Tahoma"/>
                <a:cs typeface="Tahoma"/>
              </a:rPr>
              <a:t>Connaître l’anatomie de la valve aortique et ses principaux rapports  </a:t>
            </a:r>
          </a:p>
          <a:p>
            <a:pPr marL="171570" lvl="1" indent="-171570" algn="just">
              <a:spcBef>
                <a:spcPts val="120"/>
              </a:spcBef>
              <a:buFont typeface="Arial" panose="020B0604020202020204" pitchFamily="34" charset="0"/>
              <a:buChar char="•"/>
              <a:defRPr/>
            </a:pPr>
            <a:r>
              <a:rPr lang="fr-FR" sz="1101">
                <a:latin typeface="Tahoma"/>
                <a:cs typeface="Tahoma"/>
              </a:rPr>
              <a:t>Connaître les différentes étapes d’un remplacement valvulaire aortique</a:t>
            </a:r>
          </a:p>
          <a:p>
            <a:pPr marL="171570" lvl="1" indent="-171570" algn="just">
              <a:spcBef>
                <a:spcPts val="120"/>
              </a:spcBef>
              <a:buFont typeface="Arial" panose="020B0604020202020204" pitchFamily="34" charset="0"/>
              <a:buChar char="•"/>
              <a:defRPr/>
            </a:pPr>
            <a:r>
              <a:rPr lang="fr-FR" sz="1101">
                <a:latin typeface="Tahoma"/>
                <a:cs typeface="Tahoma"/>
              </a:rPr>
              <a:t>Connaître les différents types de substituts valvulaires aortiques</a:t>
            </a:r>
          </a:p>
          <a:p>
            <a:pPr marL="171570" lvl="1" indent="-171570" algn="just">
              <a:spcBef>
                <a:spcPts val="120"/>
              </a:spcBef>
              <a:buFont typeface="Arial" panose="020B0604020202020204" pitchFamily="34" charset="0"/>
              <a:buChar char="•"/>
              <a:defRPr/>
            </a:pPr>
            <a:r>
              <a:rPr lang="fr-FR" sz="1101">
                <a:latin typeface="Tahoma"/>
                <a:cs typeface="Tahoma"/>
              </a:rPr>
              <a:t>Connaître les principales voies d’abord de la valve mitrale</a:t>
            </a:r>
          </a:p>
          <a:p>
            <a:pPr marL="171570" lvl="1" indent="-171570" algn="just">
              <a:spcBef>
                <a:spcPts val="120"/>
              </a:spcBef>
              <a:buFont typeface="Arial" panose="020B0604020202020204" pitchFamily="34" charset="0"/>
              <a:buChar char="•"/>
              <a:defRPr/>
            </a:pPr>
            <a:r>
              <a:rPr lang="fr-FR" sz="1101">
                <a:latin typeface="Tahoma"/>
                <a:cs typeface="Tahoma"/>
              </a:rPr>
              <a:t>Connaître l’anatomie de la valve mitrale et les principaux rapports anatomiques</a:t>
            </a:r>
          </a:p>
          <a:p>
            <a:pPr marL="171570" lvl="1" indent="-171570" algn="just">
              <a:spcBef>
                <a:spcPts val="120"/>
              </a:spcBef>
              <a:buFont typeface="Arial" panose="020B0604020202020204" pitchFamily="34" charset="0"/>
              <a:buChar char="•"/>
              <a:defRPr/>
            </a:pPr>
            <a:r>
              <a:rPr lang="fr-FR" sz="1101">
                <a:latin typeface="Tahoma"/>
                <a:cs typeface="Tahoma"/>
              </a:rPr>
              <a:t>Connaître les différentes étapes d’un remplacement valvulaire mitral et d’une plastie mitrale</a:t>
            </a:r>
          </a:p>
          <a:p>
            <a:pPr marL="0" lvl="1" algn="just">
              <a:spcBef>
                <a:spcPts val="120"/>
              </a:spcBef>
              <a:defRPr/>
            </a:pPr>
            <a:endParaRPr lang="fr-FR" sz="1201">
              <a:latin typeface="Tahoma"/>
              <a:cs typeface="Tahoma"/>
            </a:endParaRPr>
          </a:p>
          <a:p>
            <a:pPr marL="0" lvl="1" algn="just">
              <a:spcBef>
                <a:spcPts val="120"/>
              </a:spcBef>
              <a:defRPr/>
            </a:pPr>
            <a:r>
              <a:rPr lang="fr-FR" sz="1201" u="sng">
                <a:latin typeface="Tahoma"/>
                <a:cs typeface="Tahoma"/>
              </a:rPr>
              <a:t>Comment va se dérouler l’atelier ? </a:t>
            </a:r>
          </a:p>
          <a:p>
            <a:pPr marL="0" lvl="1" algn="just">
              <a:spcBef>
                <a:spcPts val="120"/>
              </a:spcBef>
              <a:defRPr/>
            </a:pPr>
            <a:endParaRPr lang="fr-FR" sz="1201" u="sng">
              <a:latin typeface="Tahoma"/>
              <a:cs typeface="Tahoma"/>
            </a:endParaRPr>
          </a:p>
          <a:p>
            <a:pPr marL="0" lvl="1" algn="just">
              <a:spcBef>
                <a:spcPts val="120"/>
              </a:spcBef>
              <a:defRPr/>
            </a:pPr>
            <a:r>
              <a:rPr lang="fr-FR" sz="1101">
                <a:latin typeface="Tahoma"/>
                <a:cs typeface="Tahoma"/>
              </a:rPr>
              <a:t>Aidé d’un senior, l’étudiant aura à sa disposition un cœur de cochon, qu’il exposera pour reproduire la position anatomique chirurgicale. En fonction des préférences de l’étudiant et des disponibilités techniques, l’évaluation portera soit sur un remplacement valvulaire aortique, soit sur une plastie mitrale.</a:t>
            </a:r>
          </a:p>
          <a:p>
            <a:pPr marL="0" lvl="1" algn="just">
              <a:spcBef>
                <a:spcPts val="120"/>
              </a:spcBef>
              <a:defRPr/>
            </a:pPr>
            <a:r>
              <a:rPr lang="fr-FR" sz="1101">
                <a:latin typeface="Tahoma"/>
                <a:cs typeface="Tahoma"/>
              </a:rPr>
              <a:t>L’étudiant commence par s’exposer, décrit l’anatomie valvulaire et les principaux rapports.</a:t>
            </a:r>
          </a:p>
          <a:p>
            <a:pPr marL="0" lvl="1" algn="just">
              <a:spcBef>
                <a:spcPts val="120"/>
              </a:spcBef>
              <a:defRPr/>
            </a:pPr>
            <a:r>
              <a:rPr lang="fr-FR" sz="1101">
                <a:latin typeface="Tahoma"/>
                <a:cs typeface="Tahoma"/>
              </a:rPr>
              <a:t>Si l’évaluation porte sur la valve aortique, l’étudiant dispose les points sur l’anneau, choisit une prothèse de taille adaptée, passe les fils dans la collerette et noue ses sutures. Après implantation de la valve, il vérifie la perméabilité des </a:t>
            </a:r>
            <a:r>
              <a:rPr lang="fr-FR" sz="1101" err="1">
                <a:latin typeface="Tahoma"/>
                <a:cs typeface="Tahoma"/>
              </a:rPr>
              <a:t>ostia</a:t>
            </a:r>
            <a:r>
              <a:rPr lang="fr-FR" sz="1101">
                <a:latin typeface="Tahoma"/>
                <a:cs typeface="Tahoma"/>
              </a:rPr>
              <a:t> coronaires et l’absence de fuite </a:t>
            </a:r>
            <a:r>
              <a:rPr lang="fr-FR" sz="1101" err="1">
                <a:latin typeface="Tahoma"/>
                <a:cs typeface="Tahoma"/>
              </a:rPr>
              <a:t>paraprothétique</a:t>
            </a:r>
            <a:r>
              <a:rPr lang="fr-FR" sz="1101">
                <a:latin typeface="Tahoma"/>
                <a:cs typeface="Tahoma"/>
              </a:rPr>
              <a:t>.</a:t>
            </a:r>
          </a:p>
          <a:p>
            <a:pPr marL="0" lvl="1" algn="just">
              <a:spcBef>
                <a:spcPts val="120"/>
              </a:spcBef>
              <a:defRPr/>
            </a:pPr>
            <a:r>
              <a:rPr lang="fr-FR" sz="1101">
                <a:latin typeface="Tahoma"/>
                <a:cs typeface="Tahoma"/>
              </a:rPr>
              <a:t>Si l’évaluation porte sur la valve mitrale, l’étudiant dispose des points d’</a:t>
            </a:r>
            <a:r>
              <a:rPr lang="fr-FR" sz="1101" err="1">
                <a:latin typeface="Tahoma"/>
                <a:cs typeface="Tahoma"/>
              </a:rPr>
              <a:t>annuloplastie</a:t>
            </a:r>
            <a:r>
              <a:rPr lang="fr-FR" sz="1101">
                <a:latin typeface="Tahoma"/>
                <a:cs typeface="Tahoma"/>
              </a:rPr>
              <a:t>, puis réalise une petite résection triangulaire de P2. Le feuillet postérieur est suturé bord à bord. Un anneau prothétique de taille adaptée est sélectionné. Les sutures sont passées dans l’anneau puis nouées.</a:t>
            </a:r>
          </a:p>
          <a:p>
            <a:pPr marL="0" lvl="1" algn="just">
              <a:spcBef>
                <a:spcPts val="120"/>
              </a:spcBef>
              <a:defRPr/>
            </a:pPr>
            <a:r>
              <a:rPr lang="fr-FR" sz="1101">
                <a:latin typeface="Tahoma"/>
                <a:cs typeface="Tahoma"/>
              </a:rPr>
              <a:t>En option, l’étudiant dispose un cordage Goretex dans la tête du pilier antérieur et le bord libre de P1.</a:t>
            </a:r>
          </a:p>
          <a:p>
            <a:pPr marL="0" lvl="1" algn="just">
              <a:spcBef>
                <a:spcPts val="120"/>
              </a:spcBef>
              <a:defRPr/>
            </a:pPr>
            <a:endParaRPr lang="fr-FR" sz="1101">
              <a:latin typeface="Tahoma"/>
              <a:cs typeface="Tahoma"/>
            </a:endParaRPr>
          </a:p>
          <a:p>
            <a:pPr marL="0" lvl="1" algn="just">
              <a:spcBef>
                <a:spcPts val="120"/>
              </a:spcBef>
              <a:defRPr/>
            </a:pPr>
            <a:r>
              <a:rPr lang="fr-FR" sz="1201" u="sng">
                <a:latin typeface="Tahoma"/>
                <a:cs typeface="Tahoma"/>
              </a:rPr>
              <a:t>Pour aller plus loin </a:t>
            </a:r>
          </a:p>
          <a:p>
            <a:pPr marL="0" lvl="1" algn="just">
              <a:spcBef>
                <a:spcPts val="120"/>
              </a:spcBef>
              <a:defRPr/>
            </a:pPr>
            <a:r>
              <a:rPr lang="fr-FR" sz="1101">
                <a:latin typeface="Tahoma"/>
                <a:cs typeface="Tahoma"/>
              </a:rPr>
              <a:t>EMC 42 570 : chirurgie des lésions acquises de la valve aortique </a:t>
            </a:r>
          </a:p>
          <a:p>
            <a:pPr marL="0" lvl="1" algn="just">
              <a:spcBef>
                <a:spcPts val="120"/>
              </a:spcBef>
              <a:defRPr/>
            </a:pPr>
            <a:r>
              <a:rPr lang="fr-FR" sz="1101">
                <a:latin typeface="Tahoma"/>
                <a:cs typeface="Tahoma"/>
              </a:rPr>
              <a:t>EMC 42-530 : chirurgie des lésions acquises de la valve mitrale</a:t>
            </a:r>
          </a:p>
          <a:p>
            <a:pPr marL="0" lvl="1" algn="just">
              <a:spcBef>
                <a:spcPts val="120"/>
              </a:spcBef>
              <a:defRPr/>
            </a:pPr>
            <a:endParaRPr lang="fr-FR" sz="1101">
              <a:latin typeface="Tahoma"/>
              <a:cs typeface="Tahoma"/>
            </a:endParaRPr>
          </a:p>
          <a:p>
            <a:pPr marL="0" lvl="1" algn="just">
              <a:spcBef>
                <a:spcPts val="120"/>
              </a:spcBef>
              <a:defRPr/>
            </a:pPr>
            <a:r>
              <a:rPr lang="fr-FR" sz="1201" u="sng">
                <a:latin typeface="Tahoma"/>
                <a:cs typeface="Tahoma"/>
              </a:rPr>
              <a:t>Matériel nécessaire :</a:t>
            </a:r>
          </a:p>
          <a:p>
            <a:pPr marL="0" lvl="1" algn="just">
              <a:spcBef>
                <a:spcPts val="120"/>
              </a:spcBef>
              <a:defRPr/>
            </a:pPr>
            <a:r>
              <a:rPr lang="fr-FR" sz="1101">
                <a:latin typeface="Tahoma"/>
                <a:cs typeface="Tahoma"/>
              </a:rPr>
              <a:t>Mesureur valve aortique, prothèses valvulaires aortiques (19-21mm), fil de suture tressé 2-0x25</a:t>
            </a:r>
          </a:p>
          <a:p>
            <a:pPr marL="0" lvl="1" algn="just">
              <a:spcBef>
                <a:spcPts val="120"/>
              </a:spcBef>
              <a:defRPr/>
            </a:pPr>
            <a:r>
              <a:rPr lang="fr-FR" sz="1101">
                <a:latin typeface="Tahoma"/>
                <a:cs typeface="Tahoma"/>
              </a:rPr>
              <a:t>Mesureur anneau mitral, anneaux mitraux prothétiques (28-30mm), fil de suture tressé 2-0x15, </a:t>
            </a:r>
            <a:r>
              <a:rPr lang="fr-FR" sz="1101" err="1">
                <a:latin typeface="Tahoma"/>
                <a:cs typeface="Tahoma"/>
              </a:rPr>
              <a:t>Prolène</a:t>
            </a:r>
            <a:r>
              <a:rPr lang="fr-FR" sz="1101">
                <a:latin typeface="Tahoma"/>
                <a:cs typeface="Tahoma"/>
              </a:rPr>
              <a:t> 5-0 x2 par cochon, Goretex 4-0 x1 par mitrale</a:t>
            </a:r>
          </a:p>
          <a:p>
            <a:pPr marL="0" lvl="1">
              <a:spcBef>
                <a:spcPts val="120"/>
              </a:spcBef>
              <a:defRPr/>
            </a:pPr>
            <a:endParaRPr lang="fr-FR" sz="1101" u="sng">
              <a:latin typeface="Tahoma"/>
              <a:cs typeface="Tahoma"/>
            </a:endParaRPr>
          </a:p>
        </p:txBody>
      </p:sp>
    </p:spTree>
    <p:extLst>
      <p:ext uri="{BB962C8B-B14F-4D97-AF65-F5344CB8AC3E}">
        <p14:creationId xmlns:p14="http://schemas.microsoft.com/office/powerpoint/2010/main" val="1428432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79F051DB-7B9E-92FE-D813-55B2578A12B5}"/>
              </a:ext>
            </a:extLst>
          </p:cNvPr>
          <p:cNvSpPr/>
          <p:nvPr/>
        </p:nvSpPr>
        <p:spPr>
          <a:xfrm>
            <a:off x="157653" y="3498068"/>
            <a:ext cx="6936805" cy="4229698"/>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503288" y="3050263"/>
            <a:ext cx="6245532" cy="5694058"/>
          </a:xfrm>
        </p:spPr>
        <p:txBody>
          <a:bodyPr vert="horz" wrap="square" lIns="91508" tIns="45754" rIns="91508" bIns="45754" rtlCol="0" anchor="t">
            <a:normAutofit/>
          </a:bodyPr>
          <a:lstStyle/>
          <a:p>
            <a:pPr algn="ctr"/>
            <a:endParaRPr lang="fr-FR" sz="3002" b="1" u="sng" spc="-90">
              <a:solidFill>
                <a:srgbClr val="002060"/>
              </a:solidFill>
            </a:endParaRPr>
          </a:p>
          <a:p>
            <a:r>
              <a:rPr lang="fr-FR" sz="3002" b="1" spc="-90">
                <a:solidFill>
                  <a:srgbClr val="002060"/>
                </a:solidFill>
                <a:sym typeface="Wingdings" panose="05000000000000000000" pitchFamily="2" charset="2"/>
              </a:rPr>
              <a:t>4 ateliers</a:t>
            </a:r>
            <a:endParaRPr lang="fr-FR" sz="3002" b="1" spc="-90">
              <a:solidFill>
                <a:srgbClr val="002060"/>
              </a:solidFill>
              <a:ea typeface="Calibri"/>
              <a:cs typeface="Calibri"/>
            </a:endParaRPr>
          </a:p>
          <a:p>
            <a:endParaRPr lang="fr-FR" sz="3002" b="1" spc="-90">
              <a:solidFill>
                <a:srgbClr val="002060"/>
              </a:solidFill>
              <a:sym typeface="Wingdings" panose="05000000000000000000" pitchFamily="2" charset="2"/>
            </a:endParaRPr>
          </a:p>
          <a:p>
            <a:pPr lvl="1"/>
            <a:r>
              <a:rPr lang="fr-FR" sz="2602" b="1" spc="-90">
                <a:solidFill>
                  <a:srgbClr val="002060"/>
                </a:solidFill>
                <a:sym typeface="Wingdings" panose="05000000000000000000" pitchFamily="2" charset="2"/>
              </a:rPr>
              <a:t>Poumon – endoscopie (60 min)</a:t>
            </a:r>
            <a:endParaRPr lang="fr-FR" sz="2602" b="1" spc="-90">
              <a:solidFill>
                <a:srgbClr val="002060"/>
              </a:solidFill>
              <a:ea typeface="Calibri"/>
              <a:cs typeface="Calibri"/>
            </a:endParaRPr>
          </a:p>
          <a:p>
            <a:pPr lvl="1"/>
            <a:r>
              <a:rPr lang="fr-FR" sz="2602" b="1" spc="-90">
                <a:solidFill>
                  <a:srgbClr val="002060"/>
                </a:solidFill>
                <a:sym typeface="Wingdings" panose="05000000000000000000" pitchFamily="2" charset="2"/>
              </a:rPr>
              <a:t>Imagerie et planification (60 min) </a:t>
            </a:r>
            <a:endParaRPr lang="fr-FR" sz="2602" b="1" spc="-90">
              <a:solidFill>
                <a:srgbClr val="002060"/>
              </a:solidFill>
              <a:ea typeface="Calibri"/>
              <a:cs typeface="Calibri"/>
            </a:endParaRPr>
          </a:p>
          <a:p>
            <a:pPr lvl="1"/>
            <a:r>
              <a:rPr lang="fr-FR" sz="2602" b="1" spc="-90">
                <a:solidFill>
                  <a:srgbClr val="002060"/>
                </a:solidFill>
                <a:sym typeface="Wingdings" panose="05000000000000000000" pitchFamily="2" charset="2"/>
              </a:rPr>
              <a:t>Lobectomie Vidéo Simulateur (120 min)</a:t>
            </a:r>
            <a:endParaRPr lang="fr-FR" sz="2602" b="1" spc="-90">
              <a:solidFill>
                <a:srgbClr val="002060"/>
              </a:solidFill>
              <a:ea typeface="Calibri"/>
              <a:cs typeface="Calibri"/>
            </a:endParaRPr>
          </a:p>
          <a:p>
            <a:pPr lvl="1"/>
            <a:r>
              <a:rPr lang="fr-FR" sz="2602" b="1" spc="-90">
                <a:solidFill>
                  <a:srgbClr val="002060"/>
                </a:solidFill>
                <a:sym typeface="Wingdings" panose="05000000000000000000" pitchFamily="2" charset="2"/>
              </a:rPr>
              <a:t>Lobectomie Robot Simulateur (60 min)</a:t>
            </a:r>
            <a:endParaRPr lang="fr-FR" sz="2602" b="1" spc="-90">
              <a:solidFill>
                <a:srgbClr val="002060"/>
              </a:solidFill>
              <a:ea typeface="Calibri"/>
              <a:cs typeface="Calibri"/>
            </a:endParaRPr>
          </a:p>
          <a:p>
            <a:endParaRPr lang="fr-FR" sz="2902" b="1" spc="-90">
              <a:solidFill>
                <a:srgbClr val="002060"/>
              </a:solidFill>
              <a:sym typeface="Wingdings" panose="05000000000000000000" pitchFamily="2" charset="2"/>
            </a:endParaRPr>
          </a:p>
          <a:p>
            <a:pPr algn="ctr"/>
            <a:r>
              <a:rPr lang="fr-FR" sz="2502" b="1" spc="-90">
                <a:solidFill>
                  <a:srgbClr val="002060"/>
                </a:solidFill>
                <a:sym typeface="Wingdings" panose="05000000000000000000" pitchFamily="2" charset="2"/>
              </a:rPr>
              <a:t>Durée totale de formation : 5h</a:t>
            </a:r>
            <a:endParaRPr lang="fr-FR" sz="2502" b="1" spc="-90">
              <a:solidFill>
                <a:srgbClr val="002060"/>
              </a:solidFill>
              <a:ea typeface="Calibri"/>
              <a:cs typeface="Calibri"/>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18</a:t>
            </a:fld>
            <a:endParaRPr lang="fr-FR"/>
          </a:p>
        </p:txBody>
      </p:sp>
      <p:sp>
        <p:nvSpPr>
          <p:cNvPr id="3" name="Titre 1">
            <a:extLst>
              <a:ext uri="{FF2B5EF4-FFF2-40B4-BE49-F238E27FC236}">
                <a16:creationId xmlns:a16="http://schemas.microsoft.com/office/drawing/2014/main" id="{2BFE5AE2-DCB4-583A-EFA6-4E36AEC06E5D}"/>
              </a:ext>
            </a:extLst>
          </p:cNvPr>
          <p:cNvSpPr>
            <a:spLocks noGrp="1"/>
          </p:cNvSpPr>
          <p:nvPr>
            <p:ph type="title"/>
          </p:nvPr>
        </p:nvSpPr>
        <p:spPr>
          <a:xfrm>
            <a:off x="551901" y="1756254"/>
            <a:ext cx="4932211" cy="1076116"/>
          </a:xfrm>
        </p:spPr>
        <p:txBody>
          <a:bodyPr>
            <a:normAutofit fontScale="90000"/>
          </a:bodyPr>
          <a:lstStyle/>
          <a:p>
            <a:pPr algn="l" defTabSz="915040" rtl="0">
              <a:lnSpc>
                <a:spcPct val="90000"/>
              </a:lnSpc>
              <a:spcBef>
                <a:spcPts val="1001"/>
              </a:spcBef>
              <a:defRPr/>
            </a:pPr>
            <a:r>
              <a:rPr lang="fr-FR" sz="3002" b="1" kern="1200" spc="-90">
                <a:solidFill>
                  <a:srgbClr val="002060"/>
                </a:solidFill>
                <a:latin typeface="Calibri" panose="020F0502020204030204"/>
                <a:ea typeface="+mn-ea"/>
                <a:cs typeface="+mn-cs"/>
              </a:rPr>
              <a:t>Programme 1</a:t>
            </a:r>
            <a:br>
              <a:rPr lang="fr-FR" sz="3002" b="1" kern="1200" spc="-90">
                <a:solidFill>
                  <a:srgbClr val="002060"/>
                </a:solidFill>
                <a:latin typeface="Calibri" panose="020F0502020204030204"/>
                <a:ea typeface="+mn-ea"/>
                <a:cs typeface="+mn-cs"/>
              </a:rPr>
            </a:br>
            <a:r>
              <a:rPr lang="fr-FR" sz="3502" b="1" kern="1200" spc="-90">
                <a:solidFill>
                  <a:srgbClr val="002060"/>
                </a:solidFill>
                <a:latin typeface="Calibri" panose="020F0502020204030204"/>
                <a:ea typeface="+mn-ea"/>
                <a:cs typeface="+mn-cs"/>
              </a:rPr>
              <a:t>Module poumon - thoracique</a:t>
            </a:r>
          </a:p>
        </p:txBody>
      </p:sp>
    </p:spTree>
    <p:extLst>
      <p:ext uri="{BB962C8B-B14F-4D97-AF65-F5344CB8AC3E}">
        <p14:creationId xmlns:p14="http://schemas.microsoft.com/office/powerpoint/2010/main" val="854385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051519"/>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49250" y="1690681"/>
            <a:ext cx="7085407" cy="1449394"/>
          </a:xfrm>
        </p:spPr>
        <p:txBody>
          <a:bodyPr vert="horz" wrap="square" lIns="91508" tIns="45754" rIns="91508" bIns="45754" rtlCol="0" anchor="t">
            <a:normAutofit/>
          </a:bodyPr>
          <a:lstStyle/>
          <a:p>
            <a:pPr marL="12073" marR="5084">
              <a:spcBef>
                <a:spcPts val="395"/>
              </a:spcBef>
            </a:pPr>
            <a:endParaRPr lang="fr-FR" sz="1901" spc="-100" dirty="0">
              <a:ea typeface="Calibri"/>
              <a:cs typeface="Arial"/>
            </a:endParaRPr>
          </a:p>
          <a:p>
            <a:pPr marL="12073" marR="5084">
              <a:lnSpc>
                <a:spcPts val="1501"/>
              </a:lnSpc>
              <a:spcBef>
                <a:spcPts val="395"/>
              </a:spcBef>
            </a:pPr>
            <a:r>
              <a:rPr lang="fr-FR" sz="1901" spc="-100" dirty="0">
                <a:cs typeface="Arial"/>
              </a:rPr>
              <a:t>Salle Granville, 1</a:t>
            </a:r>
            <a:r>
              <a:rPr lang="fr-FR" sz="1901" spc="-100" baseline="30000" dirty="0">
                <a:cs typeface="Arial"/>
              </a:rPr>
              <a:t>er</a:t>
            </a:r>
            <a:r>
              <a:rPr lang="fr-FR" sz="1901" spc="-100" dirty="0">
                <a:cs typeface="Arial"/>
              </a:rPr>
              <a:t> étage</a:t>
            </a:r>
            <a:endParaRPr lang="fr-FR" sz="1901" spc="-100" dirty="0">
              <a:ea typeface="Calibri"/>
              <a:cs typeface="Arial"/>
            </a:endParaRPr>
          </a:p>
          <a:p>
            <a:pPr algn="ctr"/>
            <a:endParaRPr lang="fr-FR" sz="1901" b="1" u="sng" spc="-90" dirty="0">
              <a:solidFill>
                <a:srgbClr val="000000"/>
              </a:solidFill>
              <a:ea typeface="Calibri" panose="020F0502020204030204"/>
              <a:cs typeface="Calibri" panose="020F0502020204030204"/>
            </a:endParaRPr>
          </a:p>
          <a:p>
            <a:endParaRPr lang="fr-FR" sz="3002" b="1" u="sng" spc="-90" dirty="0">
              <a:solidFill>
                <a:srgbClr val="072E9E"/>
              </a:solidFill>
              <a:ea typeface="Calibri" panose="020F0502020204030204"/>
              <a:cs typeface="Calibri" panose="020F0502020204030204"/>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19</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171132" y="3012242"/>
            <a:ext cx="6496609" cy="4887176"/>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Etudiants : </a:t>
            </a:r>
            <a:r>
              <a:rPr lang="fr-FR" sz="1601">
                <a:latin typeface="Tahoma"/>
                <a:cs typeface="Tahoma"/>
              </a:rPr>
              <a:t>24 étudiants en binôme </a:t>
            </a:r>
          </a:p>
          <a:p>
            <a:pPr marL="285950" indent="-285950">
              <a:spcBef>
                <a:spcPts val="120"/>
              </a:spcBef>
              <a:buFont typeface="Arial" panose="020B0604020202020204" pitchFamily="34" charset="0"/>
              <a:buChar char="•"/>
              <a:defRPr/>
            </a:pPr>
            <a:r>
              <a:rPr lang="fr-FR" sz="1601">
                <a:latin typeface="Tahoma"/>
                <a:cs typeface="Tahoma"/>
              </a:rPr>
              <a:t>Encadrants : 3 chirurgiens thoraciques </a:t>
            </a:r>
          </a:p>
          <a:p>
            <a:pPr marL="285950" indent="-285950">
              <a:spcBef>
                <a:spcPts val="120"/>
              </a:spcBef>
              <a:buFont typeface="Arial" panose="020B0604020202020204" pitchFamily="34" charset="0"/>
              <a:buChar char="•"/>
              <a:defRPr/>
            </a:pPr>
            <a:r>
              <a:rPr lang="fr-FR" sz="1601" u="sng">
                <a:latin typeface="Tahoma"/>
                <a:cs typeface="Tahoma"/>
              </a:rPr>
              <a:t>Durée : </a:t>
            </a:r>
            <a:r>
              <a:rPr lang="fr-FR" sz="1601">
                <a:latin typeface="Tahoma"/>
                <a:cs typeface="Tahoma"/>
              </a:rPr>
              <a:t>Briefing 10 min &amp; 50 min/étudiant</a:t>
            </a:r>
          </a:p>
          <a:p>
            <a:pPr marL="285950" indent="-285950">
              <a:spcBef>
                <a:spcPts val="120"/>
              </a:spcBef>
              <a:buFont typeface="Arial" panose="020B0604020202020204" pitchFamily="34" charset="0"/>
              <a:buChar char="•"/>
              <a:defRPr/>
            </a:pPr>
            <a:r>
              <a:rPr lang="fr-FR" sz="1601" u="sng">
                <a:latin typeface="Tahoma"/>
                <a:cs typeface="Tahoma"/>
              </a:rPr>
              <a:t>Ateliers</a:t>
            </a:r>
            <a:r>
              <a:rPr lang="fr-FR" sz="1601">
                <a:latin typeface="Tahoma"/>
                <a:cs typeface="Tahoma"/>
              </a:rPr>
              <a:t> :</a:t>
            </a:r>
          </a:p>
          <a:p>
            <a:pPr marL="800660" lvl="1" indent="-343140">
              <a:spcBef>
                <a:spcPts val="120"/>
              </a:spcBef>
              <a:buFont typeface="+mj-lt"/>
              <a:buAutoNum type="arabicPeriod"/>
              <a:defRPr/>
            </a:pPr>
            <a:r>
              <a:rPr lang="fr-FR" sz="1301">
                <a:latin typeface="Tahoma"/>
                <a:cs typeface="Tahoma"/>
              </a:rPr>
              <a:t>Endoscopie souple sur simulateur</a:t>
            </a:r>
          </a:p>
          <a:p>
            <a:pPr marL="800660" lvl="1" indent="-343140">
              <a:spcBef>
                <a:spcPts val="120"/>
              </a:spcBef>
              <a:buFont typeface="+mj-lt"/>
              <a:buAutoNum type="arabicPeriod"/>
              <a:defRPr/>
            </a:pPr>
            <a:r>
              <a:rPr lang="fr-FR" sz="1301">
                <a:latin typeface="Tahoma"/>
                <a:cs typeface="Tahoma"/>
              </a:rPr>
              <a:t>Exploration ganglionnaire (EBUS)</a:t>
            </a:r>
          </a:p>
          <a:p>
            <a:pPr marL="800660" lvl="1" indent="-343140">
              <a:spcBef>
                <a:spcPts val="120"/>
              </a:spcBef>
              <a:buFont typeface="+mj-lt"/>
              <a:buAutoNum type="arabicPeriod"/>
              <a:defRPr/>
            </a:pPr>
            <a:r>
              <a:rPr lang="fr-FR" sz="1301">
                <a:latin typeface="Tahoma"/>
                <a:cs typeface="Tahoma"/>
              </a:rPr>
              <a:t>Endoscopie rigide AVEC largage de prothèse</a:t>
            </a:r>
          </a:p>
          <a:p>
            <a:pPr marL="285950" indent="-285950">
              <a:spcBef>
                <a:spcPts val="120"/>
              </a:spcBef>
              <a:buFont typeface="Arial" panose="020B0604020202020204" pitchFamily="34" charset="0"/>
              <a:buChar char="•"/>
              <a:defRPr/>
            </a:pPr>
            <a:r>
              <a:rPr lang="fr-FR" sz="1601" u="sng">
                <a:latin typeface="Tahoma"/>
                <a:cs typeface="Tahoma"/>
              </a:rPr>
              <a:t>B</a:t>
            </a:r>
            <a:r>
              <a:rPr lang="fr-FR" sz="1601" u="sng">
                <a:latin typeface="Tahoma" panose="020B0604030504040204" pitchFamily="34" charset="0"/>
                <a:ea typeface="Tahoma" panose="020B0604030504040204" pitchFamily="34" charset="0"/>
                <a:cs typeface="Tahoma" panose="020B0604030504040204" pitchFamily="34" charset="0"/>
              </a:rPr>
              <a:t>riefing</a:t>
            </a:r>
            <a:r>
              <a:rPr lang="fr-FR" sz="1601">
                <a:latin typeface="Tahoma" panose="020B0604030504040204" pitchFamily="34" charset="0"/>
                <a:ea typeface="Tahoma" panose="020B0604030504040204" pitchFamily="34" charset="0"/>
                <a:cs typeface="Tahoma" panose="020B0604030504040204" pitchFamily="34" charset="0"/>
              </a:rPr>
              <a:t> :</a:t>
            </a:r>
          </a:p>
          <a:p>
            <a:pPr lvl="1">
              <a:spcBef>
                <a:spcPts val="120"/>
              </a:spcBef>
              <a:defRPr/>
            </a:pPr>
            <a:r>
              <a:rPr lang="fr-FR" sz="1300" u="sng">
                <a:latin typeface="Tahoma" panose="020B0604030504040204" pitchFamily="34" charset="0"/>
                <a:ea typeface="Tahoma" panose="020B0604030504040204" pitchFamily="34" charset="0"/>
                <a:cs typeface="Tahoma" panose="020B0604030504040204" pitchFamily="34" charset="0"/>
              </a:rPr>
              <a:t>Atelier 1 et 2 </a:t>
            </a:r>
            <a:r>
              <a:rPr lang="fr-FR" sz="1300">
                <a:latin typeface="Tahoma" panose="020B0604030504040204" pitchFamily="34" charset="0"/>
                <a:ea typeface="Tahoma" panose="020B0604030504040204" pitchFamily="34" charset="0"/>
                <a:cs typeface="Tahoma" panose="020B0604030504040204" pitchFamily="34" charset="0"/>
              </a:rPr>
              <a:t>: Avant de réaliser une lobectomie, vous décidez de vérifier l’anatomie bronchique de votre  patient par une fibroscopie et son statut ganglionnaire</a:t>
            </a:r>
          </a:p>
          <a:p>
            <a:pPr lvl="2"/>
            <a:r>
              <a:rPr lang="fr-FR" sz="1300">
                <a:latin typeface="Tahoma" panose="020B0604030504040204" pitchFamily="34" charset="0"/>
                <a:ea typeface="Tahoma" panose="020B0604030504040204" pitchFamily="34" charset="0"/>
                <a:cs typeface="Tahoma" panose="020B0604030504040204" pitchFamily="34" charset="0"/>
              </a:rPr>
              <a:t>·     Objectifs pédagogiques :</a:t>
            </a:r>
          </a:p>
          <a:p>
            <a:pPr lvl="3"/>
            <a:r>
              <a:rPr lang="fr-FR" sz="1300">
                <a:latin typeface="Tahoma" panose="020B0604030504040204" pitchFamily="34" charset="0"/>
                <a:ea typeface="Tahoma" panose="020B0604030504040204" pitchFamily="34" charset="0"/>
                <a:cs typeface="Tahoma" panose="020B0604030504040204" pitchFamily="34" charset="0"/>
              </a:rPr>
              <a:t>Connaître l’anatomie bronchique</a:t>
            </a:r>
          </a:p>
          <a:p>
            <a:pPr lvl="3"/>
            <a:r>
              <a:rPr lang="fr-FR" sz="1300">
                <a:latin typeface="Tahoma" panose="020B0604030504040204" pitchFamily="34" charset="0"/>
                <a:ea typeface="Tahoma" panose="020B0604030504040204" pitchFamily="34" charset="0"/>
                <a:cs typeface="Tahoma" panose="020B0604030504040204" pitchFamily="34" charset="0"/>
              </a:rPr>
              <a:t>Savoir réaliser une fibroscopie souple</a:t>
            </a:r>
          </a:p>
          <a:p>
            <a:pPr lvl="3"/>
            <a:r>
              <a:rPr lang="fr-FR" sz="1300">
                <a:latin typeface="Tahoma" panose="020B0604030504040204" pitchFamily="34" charset="0"/>
                <a:ea typeface="Tahoma" panose="020B0604030504040204" pitchFamily="34" charset="0"/>
                <a:cs typeface="Tahoma" panose="020B0604030504040204" pitchFamily="34" charset="0"/>
              </a:rPr>
              <a:t>Savoir repérer les stations ganglionnaires accessibles en endoscopie et les ponctionner</a:t>
            </a:r>
          </a:p>
          <a:p>
            <a:pPr algn="l"/>
            <a:r>
              <a:rPr lang="fr-FR" sz="1300">
                <a:latin typeface="Tahoma" panose="020B0604030504040204" pitchFamily="34" charset="0"/>
                <a:ea typeface="Tahoma" panose="020B0604030504040204" pitchFamily="34" charset="0"/>
                <a:cs typeface="Tahoma" panose="020B0604030504040204" pitchFamily="34" charset="0"/>
              </a:rPr>
              <a:t>	</a:t>
            </a:r>
            <a:r>
              <a:rPr lang="fr-FR" sz="1300" u="sng">
                <a:latin typeface="Tahoma" panose="020B0604030504040204" pitchFamily="34" charset="0"/>
                <a:ea typeface="Tahoma" panose="020B0604030504040204" pitchFamily="34" charset="0"/>
                <a:cs typeface="Tahoma" panose="020B0604030504040204" pitchFamily="34" charset="0"/>
              </a:rPr>
              <a:t>Atelier 3</a:t>
            </a:r>
            <a:r>
              <a:rPr lang="fr-FR" sz="1300">
                <a:latin typeface="Tahoma" panose="020B0604030504040204" pitchFamily="34" charset="0"/>
                <a:ea typeface="Tahoma" panose="020B0604030504040204" pitchFamily="34" charset="0"/>
                <a:cs typeface="Tahoma" panose="020B0604030504040204" pitchFamily="34" charset="0"/>
              </a:rPr>
              <a:t> : Vous devez réaliser une désobstruction trachée bronchique</a:t>
            </a:r>
          </a:p>
          <a:p>
            <a:pPr lvl="2"/>
            <a:r>
              <a:rPr lang="fr-FR" sz="1300">
                <a:latin typeface="Tahoma" panose="020B0604030504040204" pitchFamily="34" charset="0"/>
                <a:ea typeface="Tahoma" panose="020B0604030504040204" pitchFamily="34" charset="0"/>
                <a:cs typeface="Tahoma" panose="020B0604030504040204" pitchFamily="34" charset="0"/>
              </a:rPr>
              <a:t>·     Objectifs pédagogiques :</a:t>
            </a:r>
          </a:p>
          <a:p>
            <a:pPr algn="l"/>
            <a:r>
              <a:rPr lang="fr-FR" sz="1300">
                <a:latin typeface="Tahoma" panose="020B0604030504040204" pitchFamily="34" charset="0"/>
                <a:ea typeface="Tahoma" panose="020B0604030504040204" pitchFamily="34" charset="0"/>
                <a:cs typeface="Tahoma" panose="020B0604030504040204" pitchFamily="34" charset="0"/>
              </a:rPr>
              <a:t>			Savoir réaliser une bronchoscopie rigide</a:t>
            </a:r>
          </a:p>
          <a:p>
            <a:pPr algn="l"/>
            <a:r>
              <a:rPr lang="fr-FR" sz="1300">
                <a:latin typeface="Tahoma" panose="020B0604030504040204" pitchFamily="34" charset="0"/>
                <a:ea typeface="Tahoma" panose="020B0604030504040204" pitchFamily="34" charset="0"/>
                <a:cs typeface="Tahoma" panose="020B0604030504040204" pitchFamily="34" charset="0"/>
              </a:rPr>
              <a:t>			Savoir choisir et déployer une prothèse </a:t>
            </a:r>
            <a:r>
              <a:rPr lang="fr-FR" sz="1300" err="1">
                <a:latin typeface="Tahoma" panose="020B0604030504040204" pitchFamily="34" charset="0"/>
                <a:ea typeface="Tahoma" panose="020B0604030504040204" pitchFamily="34" charset="0"/>
                <a:cs typeface="Tahoma" panose="020B0604030504040204" pitchFamily="34" charset="0"/>
              </a:rPr>
              <a:t>trachéo</a:t>
            </a:r>
            <a:r>
              <a:rPr lang="fr-FR" sz="1300">
                <a:latin typeface="Tahoma" panose="020B0604030504040204" pitchFamily="34" charset="0"/>
                <a:ea typeface="Tahoma" panose="020B0604030504040204" pitchFamily="34" charset="0"/>
                <a:cs typeface="Tahoma" panose="020B0604030504040204" pitchFamily="34" charset="0"/>
              </a:rPr>
              <a:t> 			bronchique</a:t>
            </a:r>
          </a:p>
          <a:p>
            <a:pPr lvl="1">
              <a:spcBef>
                <a:spcPts val="120"/>
              </a:spcBef>
              <a:defRPr/>
            </a:pPr>
            <a:endParaRPr lang="fr-FR" sz="1601">
              <a:latin typeface="Tahoma"/>
              <a:cs typeface="Tahoma"/>
            </a:endParaRPr>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5068576" y="349132"/>
            <a:ext cx="2033067" cy="91507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002060"/>
                </a:solidFill>
                <a:ea typeface="+mj-ea"/>
                <a:cs typeface="+mj-cs"/>
              </a:rPr>
              <a:t>60 min</a:t>
            </a:r>
          </a:p>
        </p:txBody>
      </p:sp>
      <p:sp>
        <p:nvSpPr>
          <p:cNvPr id="6" name="Titre 1">
            <a:extLst>
              <a:ext uri="{FF2B5EF4-FFF2-40B4-BE49-F238E27FC236}">
                <a16:creationId xmlns:a16="http://schemas.microsoft.com/office/drawing/2014/main" id="{9456769D-66D0-EFBD-4DEF-6E53BB8EB40F}"/>
              </a:ext>
            </a:extLst>
          </p:cNvPr>
          <p:cNvSpPr>
            <a:spLocks noGrp="1"/>
          </p:cNvSpPr>
          <p:nvPr>
            <p:ph type="title"/>
          </p:nvPr>
        </p:nvSpPr>
        <p:spPr>
          <a:xfrm>
            <a:off x="390675" y="650605"/>
            <a:ext cx="4932211" cy="1076116"/>
          </a:xfrm>
        </p:spPr>
        <p:txBody>
          <a:bodyPr>
            <a:normAutofit/>
          </a:bodyPr>
          <a:lstStyle/>
          <a:p>
            <a:pPr algn="l" defTabSz="915040" rtl="0">
              <a:lnSpc>
                <a:spcPct val="90000"/>
              </a:lnSpc>
              <a:spcBef>
                <a:spcPts val="1001"/>
              </a:spcBef>
              <a:defRPr/>
            </a:pPr>
            <a:r>
              <a:rPr lang="fr-FR" sz="3202" b="1" kern="1200" spc="-90">
                <a:solidFill>
                  <a:srgbClr val="002060"/>
                </a:solidFill>
                <a:latin typeface="Calibri" panose="020F0502020204030204"/>
                <a:ea typeface="+mn-ea"/>
                <a:cs typeface="+mn-cs"/>
              </a:rPr>
              <a:t>Programme 1</a:t>
            </a:r>
            <a:br>
              <a:rPr lang="fr-FR" sz="3202" b="1" kern="1200" spc="-90">
                <a:solidFill>
                  <a:srgbClr val="002060"/>
                </a:solidFill>
                <a:latin typeface="Calibri" panose="020F0502020204030204"/>
                <a:ea typeface="+mn-ea"/>
                <a:cs typeface="+mn-cs"/>
              </a:rPr>
            </a:br>
            <a:r>
              <a:rPr lang="fr-FR" sz="3803" b="1" kern="1200" spc="-90">
                <a:solidFill>
                  <a:srgbClr val="002060"/>
                </a:solidFill>
                <a:latin typeface="Calibri" panose="020F0502020204030204"/>
                <a:ea typeface="+mn-ea"/>
                <a:cs typeface="+mn-cs"/>
              </a:rPr>
              <a:t>Poumon - endoscopie</a:t>
            </a:r>
          </a:p>
        </p:txBody>
      </p:sp>
      <p:pic>
        <p:nvPicPr>
          <p:cNvPr id="3074" name="Picture 2">
            <a:extLst>
              <a:ext uri="{FF2B5EF4-FFF2-40B4-BE49-F238E27FC236}">
                <a16:creationId xmlns:a16="http://schemas.microsoft.com/office/drawing/2014/main" id="{DABE60ED-CC8B-8D0D-6035-18BF4F1DAA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455" y="8169275"/>
            <a:ext cx="1770706" cy="227546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5A5C0DB-9840-2555-ABC1-6B5A324957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85" y="8116796"/>
            <a:ext cx="1997066" cy="236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503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3880" y="4477421"/>
            <a:ext cx="3531235" cy="5161280"/>
          </a:xfrm>
          <a:prstGeom prst="rect">
            <a:avLst/>
          </a:prstGeom>
        </p:spPr>
        <p:txBody>
          <a:bodyPr vert="horz" wrap="square" lIns="0" tIns="5080" rIns="0" bIns="0" rtlCol="0">
            <a:spAutoFit/>
          </a:bodyPr>
          <a:lstStyle/>
          <a:p>
            <a:pPr marL="12700" marR="220345">
              <a:lnSpc>
                <a:spcPct val="104200"/>
              </a:lnSpc>
              <a:spcBef>
                <a:spcPts val="40"/>
              </a:spcBef>
            </a:pPr>
            <a:r>
              <a:rPr sz="1200" spc="-60">
                <a:solidFill>
                  <a:srgbClr val="1B181A"/>
                </a:solidFill>
                <a:latin typeface="Arial MT"/>
                <a:cs typeface="Arial MT"/>
              </a:rPr>
              <a:t>Le</a:t>
            </a:r>
            <a:r>
              <a:rPr sz="1200" spc="-20">
                <a:solidFill>
                  <a:srgbClr val="1B181A"/>
                </a:solidFill>
                <a:latin typeface="Arial MT"/>
                <a:cs typeface="Arial MT"/>
              </a:rPr>
              <a:t> </a:t>
            </a:r>
            <a:r>
              <a:rPr sz="1200" spc="-25">
                <a:solidFill>
                  <a:srgbClr val="1B181A"/>
                </a:solidFill>
                <a:latin typeface="Arial MT"/>
                <a:cs typeface="Arial MT"/>
              </a:rPr>
              <a:t>séminaire</a:t>
            </a:r>
            <a:r>
              <a:rPr sz="1200" spc="-15">
                <a:solidFill>
                  <a:srgbClr val="1B181A"/>
                </a:solidFill>
                <a:latin typeface="Arial MT"/>
                <a:cs typeface="Arial MT"/>
              </a:rPr>
              <a:t> </a:t>
            </a:r>
            <a:r>
              <a:rPr sz="1200" spc="-80">
                <a:solidFill>
                  <a:srgbClr val="1B181A"/>
                </a:solidFill>
                <a:latin typeface="Arial MT"/>
                <a:cs typeface="Arial MT"/>
              </a:rPr>
              <a:t>se</a:t>
            </a:r>
            <a:r>
              <a:rPr sz="1200" spc="-20">
                <a:solidFill>
                  <a:srgbClr val="1B181A"/>
                </a:solidFill>
                <a:latin typeface="Arial MT"/>
                <a:cs typeface="Arial MT"/>
              </a:rPr>
              <a:t> </a:t>
            </a:r>
            <a:r>
              <a:rPr sz="1200" spc="-10">
                <a:solidFill>
                  <a:srgbClr val="1B181A"/>
                </a:solidFill>
                <a:latin typeface="Arial MT"/>
                <a:cs typeface="Arial MT"/>
              </a:rPr>
              <a:t>déroulera</a:t>
            </a:r>
            <a:r>
              <a:rPr sz="1200" spc="-15">
                <a:solidFill>
                  <a:srgbClr val="1B181A"/>
                </a:solidFill>
                <a:latin typeface="Arial MT"/>
                <a:cs typeface="Arial MT"/>
              </a:rPr>
              <a:t> </a:t>
            </a:r>
            <a:r>
              <a:rPr sz="1200" spc="-40">
                <a:solidFill>
                  <a:srgbClr val="1B181A"/>
                </a:solidFill>
                <a:latin typeface="Arial MT"/>
                <a:cs typeface="Arial MT"/>
              </a:rPr>
              <a:t>au</a:t>
            </a:r>
            <a:r>
              <a:rPr sz="1200" spc="-20">
                <a:solidFill>
                  <a:srgbClr val="1B181A"/>
                </a:solidFill>
                <a:latin typeface="Arial MT"/>
                <a:cs typeface="Arial MT"/>
              </a:rPr>
              <a:t> </a:t>
            </a:r>
            <a:r>
              <a:rPr sz="1200" spc="-40">
                <a:solidFill>
                  <a:srgbClr val="1B181A"/>
                </a:solidFill>
                <a:latin typeface="Arial MT"/>
                <a:cs typeface="Arial MT"/>
              </a:rPr>
              <a:t>sein</a:t>
            </a:r>
            <a:r>
              <a:rPr sz="1200" spc="-15">
                <a:solidFill>
                  <a:srgbClr val="1B181A"/>
                </a:solidFill>
                <a:latin typeface="Arial MT"/>
                <a:cs typeface="Arial MT"/>
              </a:rPr>
              <a:t> </a:t>
            </a:r>
            <a:r>
              <a:rPr sz="1200" spc="-10">
                <a:solidFill>
                  <a:srgbClr val="1B181A"/>
                </a:solidFill>
                <a:latin typeface="Arial MT"/>
                <a:cs typeface="Arial MT"/>
              </a:rPr>
              <a:t>du</a:t>
            </a:r>
            <a:r>
              <a:rPr sz="1200" spc="-20">
                <a:solidFill>
                  <a:srgbClr val="1B181A"/>
                </a:solidFill>
                <a:latin typeface="Arial MT"/>
                <a:cs typeface="Arial MT"/>
              </a:rPr>
              <a:t> </a:t>
            </a:r>
            <a:r>
              <a:rPr sz="1200" spc="-15">
                <a:solidFill>
                  <a:srgbClr val="1B181A"/>
                </a:solidFill>
                <a:latin typeface="Arial MT"/>
                <a:cs typeface="Arial MT"/>
              </a:rPr>
              <a:t>Médical </a:t>
            </a:r>
            <a:r>
              <a:rPr sz="1200" spc="-10">
                <a:solidFill>
                  <a:srgbClr val="1B181A"/>
                </a:solidFill>
                <a:latin typeface="Arial MT"/>
                <a:cs typeface="Arial MT"/>
              </a:rPr>
              <a:t> Training</a:t>
            </a:r>
            <a:r>
              <a:rPr sz="1200" spc="-20">
                <a:solidFill>
                  <a:srgbClr val="1B181A"/>
                </a:solidFill>
                <a:latin typeface="Arial MT"/>
                <a:cs typeface="Arial MT"/>
              </a:rPr>
              <a:t> </a:t>
            </a:r>
            <a:r>
              <a:rPr sz="1200" spc="-10">
                <a:solidFill>
                  <a:srgbClr val="1B181A"/>
                </a:solidFill>
                <a:latin typeface="Arial MT"/>
                <a:cs typeface="Arial MT"/>
              </a:rPr>
              <a:t>Center</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40">
                <a:solidFill>
                  <a:srgbClr val="1B181A"/>
                </a:solidFill>
                <a:latin typeface="Arial MT"/>
                <a:cs typeface="Arial MT"/>
              </a:rPr>
              <a:t>Rouen,</a:t>
            </a:r>
            <a:r>
              <a:rPr sz="1200" spc="-20">
                <a:solidFill>
                  <a:srgbClr val="1B181A"/>
                </a:solidFill>
                <a:latin typeface="Arial MT"/>
                <a:cs typeface="Arial MT"/>
              </a:rPr>
              <a:t> </a:t>
            </a:r>
            <a:r>
              <a:rPr sz="1200" spc="-25">
                <a:solidFill>
                  <a:srgbClr val="1B181A"/>
                </a:solidFill>
                <a:latin typeface="Arial MT"/>
                <a:cs typeface="Arial MT"/>
              </a:rPr>
              <a:t>dédié</a:t>
            </a:r>
            <a:r>
              <a:rPr sz="1200" spc="-20">
                <a:solidFill>
                  <a:srgbClr val="1B181A"/>
                </a:solidFill>
                <a:latin typeface="Arial MT"/>
                <a:cs typeface="Arial MT"/>
              </a:rPr>
              <a:t> </a:t>
            </a:r>
            <a:r>
              <a:rPr sz="1200" spc="-70">
                <a:solidFill>
                  <a:srgbClr val="1B181A"/>
                </a:solidFill>
                <a:latin typeface="Arial MT"/>
                <a:cs typeface="Arial MT"/>
              </a:rPr>
              <a:t>à</a:t>
            </a:r>
            <a:r>
              <a:rPr sz="1200" spc="-20">
                <a:solidFill>
                  <a:srgbClr val="1B181A"/>
                </a:solidFill>
                <a:latin typeface="Arial MT"/>
                <a:cs typeface="Arial MT"/>
              </a:rPr>
              <a:t> </a:t>
            </a:r>
            <a:r>
              <a:rPr sz="1200" spc="-15">
                <a:solidFill>
                  <a:srgbClr val="1B181A"/>
                </a:solidFill>
                <a:latin typeface="Arial MT"/>
                <a:cs typeface="Arial MT"/>
              </a:rPr>
              <a:t>l'apprentissage  </a:t>
            </a:r>
            <a:r>
              <a:rPr sz="1200" spc="-55">
                <a:solidFill>
                  <a:srgbClr val="1B181A"/>
                </a:solidFill>
                <a:latin typeface="Arial MT"/>
                <a:cs typeface="Arial MT"/>
              </a:rPr>
              <a:t>des</a:t>
            </a:r>
            <a:r>
              <a:rPr sz="1200" spc="-25">
                <a:solidFill>
                  <a:srgbClr val="1B181A"/>
                </a:solidFill>
                <a:latin typeface="Arial MT"/>
                <a:cs typeface="Arial MT"/>
              </a:rPr>
              <a:t> </a:t>
            </a:r>
            <a:r>
              <a:rPr sz="1200" spc="-15">
                <a:solidFill>
                  <a:srgbClr val="1B181A"/>
                </a:solidFill>
                <a:latin typeface="Arial MT"/>
                <a:cs typeface="Arial MT"/>
              </a:rPr>
              <a:t>pratiques</a:t>
            </a:r>
            <a:r>
              <a:rPr sz="1200" spc="-20">
                <a:solidFill>
                  <a:srgbClr val="1B181A"/>
                </a:solidFill>
                <a:latin typeface="Arial MT"/>
                <a:cs typeface="Arial MT"/>
              </a:rPr>
              <a:t> </a:t>
            </a:r>
            <a:r>
              <a:rPr sz="1200" spc="-30">
                <a:solidFill>
                  <a:srgbClr val="1B181A"/>
                </a:solidFill>
                <a:latin typeface="Arial MT"/>
                <a:cs typeface="Arial MT"/>
              </a:rPr>
              <a:t>médicales</a:t>
            </a:r>
            <a:r>
              <a:rPr sz="1200" spc="-20">
                <a:solidFill>
                  <a:srgbClr val="1B181A"/>
                </a:solidFill>
                <a:latin typeface="Arial MT"/>
                <a:cs typeface="Arial MT"/>
              </a:rPr>
              <a:t> </a:t>
            </a:r>
            <a:r>
              <a:rPr sz="1200" spc="-5">
                <a:solidFill>
                  <a:srgbClr val="1B181A"/>
                </a:solidFill>
                <a:latin typeface="Arial MT"/>
                <a:cs typeface="Arial MT"/>
              </a:rPr>
              <a:t>par</a:t>
            </a:r>
            <a:r>
              <a:rPr sz="1200" spc="-20">
                <a:solidFill>
                  <a:srgbClr val="1B181A"/>
                </a:solidFill>
                <a:latin typeface="Arial MT"/>
                <a:cs typeface="Arial MT"/>
              </a:rPr>
              <a:t> </a:t>
            </a:r>
            <a:r>
              <a:rPr sz="1200" spc="-15">
                <a:solidFill>
                  <a:srgbClr val="1B181A"/>
                </a:solidFill>
                <a:latin typeface="Arial MT"/>
                <a:cs typeface="Arial MT"/>
              </a:rPr>
              <a:t>la</a:t>
            </a:r>
            <a:r>
              <a:rPr sz="1200" spc="-20">
                <a:solidFill>
                  <a:srgbClr val="1B181A"/>
                </a:solidFill>
                <a:latin typeface="Arial MT"/>
                <a:cs typeface="Arial MT"/>
              </a:rPr>
              <a:t> </a:t>
            </a:r>
            <a:r>
              <a:rPr sz="1200" spc="-5">
                <a:solidFill>
                  <a:srgbClr val="1B181A"/>
                </a:solidFill>
                <a:latin typeface="Arial MT"/>
                <a:cs typeface="Arial MT"/>
              </a:rPr>
              <a:t>simulation,</a:t>
            </a:r>
            <a:r>
              <a:rPr sz="1200" spc="-20">
                <a:solidFill>
                  <a:srgbClr val="1B181A"/>
                </a:solidFill>
                <a:latin typeface="Arial MT"/>
                <a:cs typeface="Arial MT"/>
              </a:rPr>
              <a:t> </a:t>
            </a:r>
            <a:r>
              <a:rPr sz="1200" spc="-70">
                <a:solidFill>
                  <a:srgbClr val="1B181A"/>
                </a:solidFill>
                <a:latin typeface="Arial MT"/>
                <a:cs typeface="Arial MT"/>
              </a:rPr>
              <a:t>à</a:t>
            </a:r>
            <a:endParaRPr sz="1200">
              <a:latin typeface="Arial MT"/>
              <a:cs typeface="Arial MT"/>
            </a:endParaRPr>
          </a:p>
          <a:p>
            <a:pPr marL="12700" marR="41910">
              <a:lnSpc>
                <a:spcPct val="104200"/>
              </a:lnSpc>
            </a:pPr>
            <a:r>
              <a:rPr sz="1200" spc="5">
                <a:solidFill>
                  <a:srgbClr val="1B181A"/>
                </a:solidFill>
                <a:latin typeface="Arial MT"/>
                <a:cs typeface="Arial MT"/>
              </a:rPr>
              <a:t>l'innovation </a:t>
            </a:r>
            <a:r>
              <a:rPr sz="1200">
                <a:solidFill>
                  <a:srgbClr val="1B181A"/>
                </a:solidFill>
                <a:latin typeface="Arial MT"/>
                <a:cs typeface="Arial MT"/>
              </a:rPr>
              <a:t>et </a:t>
            </a:r>
            <a:r>
              <a:rPr sz="1200" spc="-40">
                <a:solidFill>
                  <a:srgbClr val="1B181A"/>
                </a:solidFill>
                <a:latin typeface="Arial MT"/>
                <a:cs typeface="Arial MT"/>
              </a:rPr>
              <a:t>au </a:t>
            </a:r>
            <a:r>
              <a:rPr sz="1200" spc="-20">
                <a:solidFill>
                  <a:srgbClr val="1B181A"/>
                </a:solidFill>
                <a:latin typeface="Arial MT"/>
                <a:cs typeface="Arial MT"/>
              </a:rPr>
              <a:t>développement </a:t>
            </a:r>
            <a:r>
              <a:rPr sz="1200" spc="-10">
                <a:solidFill>
                  <a:srgbClr val="1B181A"/>
                </a:solidFill>
                <a:latin typeface="Arial MT"/>
                <a:cs typeface="Arial MT"/>
              </a:rPr>
              <a:t>technologique. </a:t>
            </a:r>
            <a:r>
              <a:rPr sz="1200" spc="-60">
                <a:solidFill>
                  <a:srgbClr val="1B181A"/>
                </a:solidFill>
                <a:latin typeface="Arial MT"/>
                <a:cs typeface="Arial MT"/>
              </a:rPr>
              <a:t>Le </a:t>
            </a:r>
            <a:r>
              <a:rPr sz="1200" spc="-55">
                <a:solidFill>
                  <a:srgbClr val="1B181A"/>
                </a:solidFill>
                <a:latin typeface="Arial MT"/>
                <a:cs typeface="Arial MT"/>
              </a:rPr>
              <a:t> </a:t>
            </a:r>
            <a:r>
              <a:rPr sz="1200" spc="-5">
                <a:solidFill>
                  <a:srgbClr val="1B181A"/>
                </a:solidFill>
                <a:latin typeface="Arial MT"/>
                <a:cs typeface="Arial MT"/>
              </a:rPr>
              <a:t>MTC</a:t>
            </a:r>
            <a:r>
              <a:rPr sz="1200" spc="-20">
                <a:solidFill>
                  <a:srgbClr val="1B181A"/>
                </a:solidFill>
                <a:latin typeface="Arial MT"/>
                <a:cs typeface="Arial MT"/>
              </a:rPr>
              <a:t> </a:t>
            </a:r>
            <a:r>
              <a:rPr sz="1200" spc="-70">
                <a:solidFill>
                  <a:srgbClr val="1B181A"/>
                </a:solidFill>
                <a:latin typeface="Arial MT"/>
                <a:cs typeface="Arial MT"/>
              </a:rPr>
              <a:t>a</a:t>
            </a:r>
            <a:r>
              <a:rPr sz="1200" spc="-20">
                <a:solidFill>
                  <a:srgbClr val="1B181A"/>
                </a:solidFill>
                <a:latin typeface="Arial MT"/>
                <a:cs typeface="Arial MT"/>
              </a:rPr>
              <a:t> </a:t>
            </a:r>
            <a:r>
              <a:rPr sz="1200" spc="-30">
                <a:solidFill>
                  <a:srgbClr val="1B181A"/>
                </a:solidFill>
                <a:latin typeface="Arial MT"/>
                <a:cs typeface="Arial MT"/>
              </a:rPr>
              <a:t>déjà</a:t>
            </a:r>
            <a:r>
              <a:rPr sz="1200" spc="-20">
                <a:solidFill>
                  <a:srgbClr val="1B181A"/>
                </a:solidFill>
                <a:latin typeface="Arial MT"/>
                <a:cs typeface="Arial MT"/>
              </a:rPr>
              <a:t> été </a:t>
            </a:r>
            <a:r>
              <a:rPr sz="1200" spc="-15">
                <a:solidFill>
                  <a:srgbClr val="1B181A"/>
                </a:solidFill>
                <a:latin typeface="Arial MT"/>
                <a:cs typeface="Arial MT"/>
              </a:rPr>
              <a:t>le</a:t>
            </a:r>
            <a:r>
              <a:rPr sz="1200" spc="-20">
                <a:solidFill>
                  <a:srgbClr val="1B181A"/>
                </a:solidFill>
                <a:latin typeface="Arial MT"/>
                <a:cs typeface="Arial MT"/>
              </a:rPr>
              <a:t> </a:t>
            </a:r>
            <a:r>
              <a:rPr sz="1200" spc="-5">
                <a:solidFill>
                  <a:srgbClr val="1B181A"/>
                </a:solidFill>
                <a:latin typeface="Arial MT"/>
                <a:cs typeface="Arial MT"/>
              </a:rPr>
              <a:t>théâtre</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15">
                <a:solidFill>
                  <a:srgbClr val="1B181A"/>
                </a:solidFill>
                <a:latin typeface="Arial MT"/>
                <a:cs typeface="Arial MT"/>
              </a:rPr>
              <a:t>simulations</a:t>
            </a:r>
            <a:r>
              <a:rPr sz="1200" spc="-20">
                <a:solidFill>
                  <a:srgbClr val="1B181A"/>
                </a:solidFill>
                <a:latin typeface="Arial MT"/>
                <a:cs typeface="Arial MT"/>
              </a:rPr>
              <a:t> </a:t>
            </a:r>
            <a:r>
              <a:rPr sz="1200" spc="5">
                <a:solidFill>
                  <a:srgbClr val="1B181A"/>
                </a:solidFill>
                <a:latin typeface="Arial MT"/>
                <a:cs typeface="Arial MT"/>
              </a:rPr>
              <a:t>cardio-  </a:t>
            </a:r>
            <a:r>
              <a:rPr sz="1200" spc="-5">
                <a:solidFill>
                  <a:srgbClr val="1B181A"/>
                </a:solidFill>
                <a:latin typeface="Arial MT"/>
                <a:cs typeface="Arial MT"/>
              </a:rPr>
              <a:t>thoracique</a:t>
            </a:r>
            <a:r>
              <a:rPr sz="1200" spc="-20">
                <a:solidFill>
                  <a:srgbClr val="1B181A"/>
                </a:solidFill>
                <a:latin typeface="Arial MT"/>
                <a:cs typeface="Arial MT"/>
              </a:rPr>
              <a:t> </a:t>
            </a:r>
            <a:r>
              <a:rPr sz="1200" spc="-70">
                <a:solidFill>
                  <a:srgbClr val="1B181A"/>
                </a:solidFill>
                <a:latin typeface="Arial MT"/>
                <a:cs typeface="Arial MT"/>
              </a:rPr>
              <a:t>à</a:t>
            </a:r>
            <a:r>
              <a:rPr sz="1200" spc="-20">
                <a:solidFill>
                  <a:srgbClr val="1B181A"/>
                </a:solidFill>
                <a:latin typeface="Arial MT"/>
                <a:cs typeface="Arial MT"/>
              </a:rPr>
              <a:t> </a:t>
            </a:r>
            <a:r>
              <a:rPr sz="1200" spc="-10">
                <a:solidFill>
                  <a:srgbClr val="1B181A"/>
                </a:solidFill>
                <a:latin typeface="Arial MT"/>
                <a:cs typeface="Arial MT"/>
              </a:rPr>
              <a:t>l'occasion</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10">
                <a:solidFill>
                  <a:srgbClr val="1B181A"/>
                </a:solidFill>
                <a:latin typeface="Arial MT"/>
                <a:cs typeface="Arial MT"/>
              </a:rPr>
              <a:t>formation</a:t>
            </a:r>
            <a:r>
              <a:rPr sz="1200" spc="-20">
                <a:solidFill>
                  <a:srgbClr val="1B181A"/>
                </a:solidFill>
                <a:latin typeface="Arial MT"/>
                <a:cs typeface="Arial MT"/>
              </a:rPr>
              <a:t> </a:t>
            </a:r>
            <a:r>
              <a:rPr sz="1200" spc="-40">
                <a:solidFill>
                  <a:srgbClr val="1B181A"/>
                </a:solidFill>
                <a:latin typeface="Arial MT"/>
                <a:cs typeface="Arial MT"/>
              </a:rPr>
              <a:t>en</a:t>
            </a:r>
            <a:r>
              <a:rPr sz="1200" spc="-20">
                <a:solidFill>
                  <a:srgbClr val="1B181A"/>
                </a:solidFill>
                <a:latin typeface="Arial MT"/>
                <a:cs typeface="Arial MT"/>
              </a:rPr>
              <a:t> </a:t>
            </a:r>
            <a:r>
              <a:rPr sz="1200" spc="-40">
                <a:solidFill>
                  <a:srgbClr val="1B181A"/>
                </a:solidFill>
                <a:latin typeface="Arial MT"/>
                <a:cs typeface="Arial MT"/>
              </a:rPr>
              <a:t>VATS,</a:t>
            </a:r>
            <a:r>
              <a:rPr sz="1200" spc="-20">
                <a:solidFill>
                  <a:srgbClr val="1B181A"/>
                </a:solidFill>
                <a:latin typeface="Arial MT"/>
                <a:cs typeface="Arial MT"/>
              </a:rPr>
              <a:t> </a:t>
            </a:r>
            <a:r>
              <a:rPr sz="1200" spc="-70">
                <a:solidFill>
                  <a:srgbClr val="1B181A"/>
                </a:solidFill>
                <a:latin typeface="Arial MT"/>
                <a:cs typeface="Arial MT"/>
              </a:rPr>
              <a:t>RATS  </a:t>
            </a:r>
            <a:r>
              <a:rPr sz="1200">
                <a:solidFill>
                  <a:srgbClr val="1B181A"/>
                </a:solidFill>
                <a:latin typeface="Arial MT"/>
                <a:cs typeface="Arial MT"/>
              </a:rPr>
              <a:t>et</a:t>
            </a:r>
            <a:r>
              <a:rPr sz="1200" spc="-25">
                <a:solidFill>
                  <a:srgbClr val="1B181A"/>
                </a:solidFill>
                <a:latin typeface="Arial MT"/>
                <a:cs typeface="Arial MT"/>
              </a:rPr>
              <a:t> </a:t>
            </a:r>
            <a:r>
              <a:rPr sz="1200" spc="-40">
                <a:solidFill>
                  <a:srgbClr val="1B181A"/>
                </a:solidFill>
                <a:latin typeface="Arial MT"/>
                <a:cs typeface="Arial MT"/>
              </a:rPr>
              <a:t>en</a:t>
            </a:r>
            <a:r>
              <a:rPr sz="1200" spc="-20">
                <a:solidFill>
                  <a:srgbClr val="1B181A"/>
                </a:solidFill>
                <a:latin typeface="Arial MT"/>
                <a:cs typeface="Arial MT"/>
              </a:rPr>
              <a:t> </a:t>
            </a:r>
            <a:r>
              <a:rPr sz="1200" spc="-10">
                <a:solidFill>
                  <a:srgbClr val="1B181A"/>
                </a:solidFill>
                <a:latin typeface="Arial MT"/>
                <a:cs typeface="Arial MT"/>
              </a:rPr>
              <a:t>cardiologie</a:t>
            </a:r>
            <a:r>
              <a:rPr sz="1200" spc="-25">
                <a:solidFill>
                  <a:srgbClr val="1B181A"/>
                </a:solidFill>
                <a:latin typeface="Arial MT"/>
                <a:cs typeface="Arial MT"/>
              </a:rPr>
              <a:t> </a:t>
            </a:r>
            <a:r>
              <a:rPr sz="1200">
                <a:solidFill>
                  <a:srgbClr val="1B181A"/>
                </a:solidFill>
                <a:latin typeface="Arial MT"/>
                <a:cs typeface="Arial MT"/>
              </a:rPr>
              <a:t>interventionnelle.</a:t>
            </a:r>
            <a:endParaRPr sz="1200">
              <a:latin typeface="Arial MT"/>
              <a:cs typeface="Arial MT"/>
            </a:endParaRPr>
          </a:p>
          <a:p>
            <a:pPr>
              <a:lnSpc>
                <a:spcPct val="100000"/>
              </a:lnSpc>
            </a:pPr>
            <a:endParaRPr sz="1300">
              <a:latin typeface="Arial MT"/>
              <a:cs typeface="Arial MT"/>
            </a:endParaRPr>
          </a:p>
          <a:p>
            <a:pPr marL="12700" marR="317500">
              <a:lnSpc>
                <a:spcPct val="104200"/>
              </a:lnSpc>
            </a:pPr>
            <a:r>
              <a:rPr sz="1200" spc="-65">
                <a:solidFill>
                  <a:srgbClr val="1B181A"/>
                </a:solidFill>
                <a:latin typeface="Arial MT"/>
                <a:cs typeface="Arial MT"/>
              </a:rPr>
              <a:t>La</a:t>
            </a:r>
            <a:r>
              <a:rPr sz="1200" spc="-20">
                <a:solidFill>
                  <a:srgbClr val="1B181A"/>
                </a:solidFill>
                <a:latin typeface="Arial MT"/>
                <a:cs typeface="Arial MT"/>
              </a:rPr>
              <a:t> </a:t>
            </a:r>
            <a:r>
              <a:rPr sz="1200" spc="5">
                <a:solidFill>
                  <a:srgbClr val="1B181A"/>
                </a:solidFill>
                <a:latin typeface="Arial MT"/>
                <a:cs typeface="Arial MT"/>
              </a:rPr>
              <a:t>structure</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5">
                <a:solidFill>
                  <a:srgbClr val="1B181A"/>
                </a:solidFill>
                <a:latin typeface="Arial MT"/>
                <a:cs typeface="Arial MT"/>
              </a:rPr>
              <a:t>3</a:t>
            </a:r>
            <a:r>
              <a:rPr sz="1200" spc="-20">
                <a:solidFill>
                  <a:srgbClr val="1B181A"/>
                </a:solidFill>
                <a:latin typeface="Arial MT"/>
                <a:cs typeface="Arial MT"/>
              </a:rPr>
              <a:t> </a:t>
            </a:r>
            <a:r>
              <a:rPr sz="1200" spc="5">
                <a:solidFill>
                  <a:srgbClr val="1B181A"/>
                </a:solidFill>
                <a:latin typeface="Arial MT"/>
                <a:cs typeface="Arial MT"/>
              </a:rPr>
              <a:t>000</a:t>
            </a:r>
            <a:r>
              <a:rPr sz="1200" spc="-20">
                <a:solidFill>
                  <a:srgbClr val="1B181A"/>
                </a:solidFill>
                <a:latin typeface="Arial MT"/>
                <a:cs typeface="Arial MT"/>
              </a:rPr>
              <a:t> </a:t>
            </a:r>
            <a:r>
              <a:rPr sz="1200" spc="-5">
                <a:solidFill>
                  <a:srgbClr val="1B181A"/>
                </a:solidFill>
                <a:latin typeface="Arial MT"/>
                <a:cs typeface="Arial MT"/>
              </a:rPr>
              <a:t>m</a:t>
            </a:r>
            <a:r>
              <a:rPr sz="1200" spc="-10">
                <a:solidFill>
                  <a:srgbClr val="1B181A"/>
                </a:solidFill>
                <a:latin typeface="Microsoft JhengHei Light"/>
                <a:cs typeface="Microsoft JhengHei Light"/>
              </a:rPr>
              <a:t>²</a:t>
            </a:r>
            <a:r>
              <a:rPr sz="1200" spc="-40">
                <a:solidFill>
                  <a:srgbClr val="1B181A"/>
                </a:solidFill>
                <a:latin typeface="Microsoft JhengHei Light"/>
                <a:cs typeface="Microsoft JhengHei Light"/>
              </a:rPr>
              <a:t> </a:t>
            </a:r>
            <a:r>
              <a:rPr sz="1200" spc="-5">
                <a:solidFill>
                  <a:srgbClr val="1B181A"/>
                </a:solidFill>
                <a:latin typeface="Arial MT"/>
                <a:cs typeface="Arial MT"/>
              </a:rPr>
              <a:t>permet</a:t>
            </a:r>
            <a:r>
              <a:rPr sz="1200" spc="-20">
                <a:solidFill>
                  <a:srgbClr val="1B181A"/>
                </a:solidFill>
                <a:latin typeface="Arial MT"/>
                <a:cs typeface="Arial MT"/>
              </a:rPr>
              <a:t> </a:t>
            </a:r>
            <a:r>
              <a:rPr sz="1200" spc="-30">
                <a:solidFill>
                  <a:srgbClr val="1B181A"/>
                </a:solidFill>
                <a:latin typeface="Arial MT"/>
                <a:cs typeface="Arial MT"/>
              </a:rPr>
              <a:t>une</a:t>
            </a:r>
            <a:r>
              <a:rPr sz="1200" spc="-20">
                <a:solidFill>
                  <a:srgbClr val="1B181A"/>
                </a:solidFill>
                <a:latin typeface="Arial MT"/>
                <a:cs typeface="Arial MT"/>
              </a:rPr>
              <a:t> </a:t>
            </a:r>
            <a:r>
              <a:rPr sz="1200" spc="10">
                <a:solidFill>
                  <a:srgbClr val="1B181A"/>
                </a:solidFill>
                <a:latin typeface="Arial MT"/>
                <a:cs typeface="Arial MT"/>
              </a:rPr>
              <a:t>répartition  </a:t>
            </a:r>
            <a:r>
              <a:rPr sz="1200" spc="-25">
                <a:solidFill>
                  <a:srgbClr val="1B181A"/>
                </a:solidFill>
                <a:latin typeface="Arial MT"/>
                <a:cs typeface="Arial MT"/>
              </a:rPr>
              <a:t>idéale</a:t>
            </a:r>
            <a:r>
              <a:rPr sz="1200" spc="-20">
                <a:solidFill>
                  <a:srgbClr val="1B181A"/>
                </a:solidFill>
                <a:latin typeface="Arial MT"/>
                <a:cs typeface="Arial MT"/>
              </a:rPr>
              <a:t> </a:t>
            </a:r>
            <a:r>
              <a:rPr sz="1200" spc="-55">
                <a:solidFill>
                  <a:srgbClr val="1B181A"/>
                </a:solidFill>
                <a:latin typeface="Arial MT"/>
                <a:cs typeface="Arial MT"/>
              </a:rPr>
              <a:t>des</a:t>
            </a:r>
            <a:r>
              <a:rPr sz="1200" spc="-15">
                <a:solidFill>
                  <a:srgbClr val="1B181A"/>
                </a:solidFill>
                <a:latin typeface="Arial MT"/>
                <a:cs typeface="Arial MT"/>
              </a:rPr>
              <a:t> ateliers</a:t>
            </a:r>
            <a:r>
              <a:rPr sz="1200" spc="-20">
                <a:solidFill>
                  <a:srgbClr val="1B181A"/>
                </a:solidFill>
                <a:latin typeface="Arial MT"/>
                <a:cs typeface="Arial MT"/>
              </a:rPr>
              <a:t> </a:t>
            </a:r>
            <a:r>
              <a:rPr sz="1200" spc="-40">
                <a:solidFill>
                  <a:srgbClr val="1B181A"/>
                </a:solidFill>
                <a:latin typeface="Arial MT"/>
                <a:cs typeface="Arial MT"/>
              </a:rPr>
              <a:t>en</a:t>
            </a:r>
            <a:r>
              <a:rPr sz="1200" spc="-15">
                <a:solidFill>
                  <a:srgbClr val="1B181A"/>
                </a:solidFill>
                <a:latin typeface="Arial MT"/>
                <a:cs typeface="Arial MT"/>
              </a:rPr>
              <a:t> </a:t>
            </a:r>
            <a:r>
              <a:rPr sz="1200" spc="-10">
                <a:solidFill>
                  <a:srgbClr val="1B181A"/>
                </a:solidFill>
                <a:latin typeface="Arial MT"/>
                <a:cs typeface="Arial MT"/>
              </a:rPr>
              <a:t>favorisant</a:t>
            </a:r>
            <a:r>
              <a:rPr sz="1200" spc="-20">
                <a:solidFill>
                  <a:srgbClr val="1B181A"/>
                </a:solidFill>
                <a:latin typeface="Arial MT"/>
                <a:cs typeface="Arial MT"/>
              </a:rPr>
              <a:t> </a:t>
            </a:r>
            <a:r>
              <a:rPr sz="1200" spc="-30">
                <a:solidFill>
                  <a:srgbClr val="1B181A"/>
                </a:solidFill>
                <a:latin typeface="Arial MT"/>
                <a:cs typeface="Arial MT"/>
              </a:rPr>
              <a:t>une</a:t>
            </a:r>
            <a:r>
              <a:rPr sz="1200" spc="-15">
                <a:solidFill>
                  <a:srgbClr val="1B181A"/>
                </a:solidFill>
                <a:latin typeface="Arial MT"/>
                <a:cs typeface="Arial MT"/>
              </a:rPr>
              <a:t> </a:t>
            </a:r>
            <a:r>
              <a:rPr sz="1200" spc="-30">
                <a:solidFill>
                  <a:srgbClr val="1B181A"/>
                </a:solidFill>
                <a:latin typeface="Arial MT"/>
                <a:cs typeface="Arial MT"/>
              </a:rPr>
              <a:t>expérience </a:t>
            </a:r>
            <a:r>
              <a:rPr sz="1200" spc="-25">
                <a:solidFill>
                  <a:srgbClr val="1B181A"/>
                </a:solidFill>
                <a:latin typeface="Arial MT"/>
                <a:cs typeface="Arial MT"/>
              </a:rPr>
              <a:t> </a:t>
            </a:r>
            <a:r>
              <a:rPr sz="1200" spc="-15">
                <a:solidFill>
                  <a:srgbClr val="1B181A"/>
                </a:solidFill>
                <a:latin typeface="Arial MT"/>
                <a:cs typeface="Arial MT"/>
              </a:rPr>
              <a:t>privilégiée</a:t>
            </a:r>
            <a:r>
              <a:rPr sz="1200" spc="-25">
                <a:solidFill>
                  <a:srgbClr val="1B181A"/>
                </a:solidFill>
                <a:latin typeface="Arial MT"/>
                <a:cs typeface="Arial MT"/>
              </a:rPr>
              <a:t> </a:t>
            </a:r>
            <a:r>
              <a:rPr sz="1200" spc="-45">
                <a:solidFill>
                  <a:srgbClr val="1B181A"/>
                </a:solidFill>
                <a:latin typeface="Arial MT"/>
                <a:cs typeface="Arial MT"/>
              </a:rPr>
              <a:t>dans</a:t>
            </a:r>
            <a:r>
              <a:rPr sz="1200" spc="-20">
                <a:solidFill>
                  <a:srgbClr val="1B181A"/>
                </a:solidFill>
                <a:latin typeface="Arial MT"/>
                <a:cs typeface="Arial MT"/>
              </a:rPr>
              <a:t> </a:t>
            </a:r>
            <a:r>
              <a:rPr sz="1200" spc="-55">
                <a:solidFill>
                  <a:srgbClr val="1B181A"/>
                </a:solidFill>
                <a:latin typeface="Arial MT"/>
                <a:cs typeface="Arial MT"/>
              </a:rPr>
              <a:t>des</a:t>
            </a:r>
            <a:r>
              <a:rPr sz="1200" spc="-20">
                <a:solidFill>
                  <a:srgbClr val="1B181A"/>
                </a:solidFill>
                <a:latin typeface="Arial MT"/>
                <a:cs typeface="Arial MT"/>
              </a:rPr>
              <a:t> </a:t>
            </a:r>
            <a:r>
              <a:rPr sz="1200" spc="-10">
                <a:solidFill>
                  <a:srgbClr val="1B181A"/>
                </a:solidFill>
                <a:latin typeface="Arial MT"/>
                <a:cs typeface="Arial MT"/>
              </a:rPr>
              <a:t>conditions</a:t>
            </a:r>
            <a:r>
              <a:rPr sz="1200" spc="-20">
                <a:solidFill>
                  <a:srgbClr val="1B181A"/>
                </a:solidFill>
                <a:latin typeface="Arial MT"/>
                <a:cs typeface="Arial MT"/>
              </a:rPr>
              <a:t> </a:t>
            </a:r>
            <a:r>
              <a:rPr sz="1200" spc="-40">
                <a:solidFill>
                  <a:srgbClr val="1B181A"/>
                </a:solidFill>
                <a:latin typeface="Arial MT"/>
                <a:cs typeface="Arial MT"/>
              </a:rPr>
              <a:t>au</a:t>
            </a:r>
            <a:r>
              <a:rPr sz="1200" spc="-20">
                <a:solidFill>
                  <a:srgbClr val="1B181A"/>
                </a:solidFill>
                <a:latin typeface="Arial MT"/>
                <a:cs typeface="Arial MT"/>
              </a:rPr>
              <a:t> plus</a:t>
            </a:r>
            <a:r>
              <a:rPr sz="1200" spc="-25">
                <a:solidFill>
                  <a:srgbClr val="1B181A"/>
                </a:solidFill>
                <a:latin typeface="Arial MT"/>
                <a:cs typeface="Arial MT"/>
              </a:rPr>
              <a:t> près</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15">
                <a:solidFill>
                  <a:srgbClr val="1B181A"/>
                </a:solidFill>
                <a:latin typeface="Arial MT"/>
                <a:cs typeface="Arial MT"/>
              </a:rPr>
              <a:t>la </a:t>
            </a:r>
            <a:r>
              <a:rPr sz="1200" spc="-320">
                <a:solidFill>
                  <a:srgbClr val="1B181A"/>
                </a:solidFill>
                <a:latin typeface="Arial MT"/>
                <a:cs typeface="Arial MT"/>
              </a:rPr>
              <a:t> </a:t>
            </a:r>
            <a:r>
              <a:rPr sz="1200" spc="5">
                <a:solidFill>
                  <a:srgbClr val="1B181A"/>
                </a:solidFill>
                <a:latin typeface="Arial MT"/>
                <a:cs typeface="Arial MT"/>
              </a:rPr>
              <a:t>réalité.</a:t>
            </a:r>
            <a:endParaRPr sz="1200">
              <a:latin typeface="Arial MT"/>
              <a:cs typeface="Arial MT"/>
            </a:endParaRPr>
          </a:p>
          <a:p>
            <a:pPr marL="12700" marR="136525" algn="just">
              <a:lnSpc>
                <a:spcPct val="104200"/>
              </a:lnSpc>
            </a:pPr>
            <a:r>
              <a:rPr sz="1200" spc="-60">
                <a:solidFill>
                  <a:srgbClr val="1B181A"/>
                </a:solidFill>
                <a:latin typeface="Arial MT"/>
                <a:cs typeface="Arial MT"/>
              </a:rPr>
              <a:t>Le </a:t>
            </a:r>
            <a:r>
              <a:rPr sz="1200" spc="-5">
                <a:solidFill>
                  <a:srgbClr val="1B181A"/>
                </a:solidFill>
                <a:latin typeface="Arial MT"/>
                <a:cs typeface="Arial MT"/>
              </a:rPr>
              <a:t>bâtiment </a:t>
            </a:r>
            <a:r>
              <a:rPr sz="1200" spc="-30">
                <a:solidFill>
                  <a:srgbClr val="1B181A"/>
                </a:solidFill>
                <a:latin typeface="Arial MT"/>
                <a:cs typeface="Arial MT"/>
              </a:rPr>
              <a:t>est </a:t>
            </a:r>
            <a:r>
              <a:rPr sz="1200" spc="-25">
                <a:solidFill>
                  <a:srgbClr val="1B181A"/>
                </a:solidFill>
                <a:latin typeface="Arial MT"/>
                <a:cs typeface="Arial MT"/>
              </a:rPr>
              <a:t>équipé </a:t>
            </a:r>
            <a:r>
              <a:rPr sz="1200" spc="-35">
                <a:solidFill>
                  <a:srgbClr val="1B181A"/>
                </a:solidFill>
                <a:latin typeface="Arial MT"/>
                <a:cs typeface="Arial MT"/>
              </a:rPr>
              <a:t>de </a:t>
            </a:r>
            <a:r>
              <a:rPr sz="1200" spc="-15">
                <a:solidFill>
                  <a:srgbClr val="1B181A"/>
                </a:solidFill>
                <a:latin typeface="Arial MT"/>
                <a:cs typeface="Arial MT"/>
              </a:rPr>
              <a:t>simulateurs procéduraux </a:t>
            </a:r>
            <a:r>
              <a:rPr sz="1200" spc="-320">
                <a:solidFill>
                  <a:srgbClr val="1B181A"/>
                </a:solidFill>
                <a:latin typeface="Arial MT"/>
                <a:cs typeface="Arial MT"/>
              </a:rPr>
              <a:t> </a:t>
            </a:r>
            <a:r>
              <a:rPr sz="1200" spc="-35">
                <a:solidFill>
                  <a:srgbClr val="1B181A"/>
                </a:solidFill>
                <a:latin typeface="Arial MT"/>
                <a:cs typeface="Arial MT"/>
              </a:rPr>
              <a:t>de </a:t>
            </a:r>
            <a:r>
              <a:rPr sz="1200" spc="-65">
                <a:solidFill>
                  <a:srgbClr val="1B181A"/>
                </a:solidFill>
                <a:latin typeface="Arial MT"/>
                <a:cs typeface="Arial MT"/>
              </a:rPr>
              <a:t>basse </a:t>
            </a:r>
            <a:r>
              <a:rPr sz="1200" spc="5">
                <a:solidFill>
                  <a:srgbClr val="1B181A"/>
                </a:solidFill>
                <a:latin typeface="Arial MT"/>
                <a:cs typeface="Arial MT"/>
              </a:rPr>
              <a:t>fidélité </a:t>
            </a:r>
            <a:r>
              <a:rPr sz="1200" spc="-15">
                <a:solidFill>
                  <a:srgbClr val="1B181A"/>
                </a:solidFill>
                <a:latin typeface="Arial MT"/>
                <a:cs typeface="Arial MT"/>
              </a:rPr>
              <a:t>tels </a:t>
            </a:r>
            <a:r>
              <a:rPr sz="1200" spc="-30">
                <a:solidFill>
                  <a:srgbClr val="1B181A"/>
                </a:solidFill>
                <a:latin typeface="Arial MT"/>
                <a:cs typeface="Arial MT"/>
              </a:rPr>
              <a:t>que </a:t>
            </a:r>
            <a:r>
              <a:rPr sz="1200" spc="-55">
                <a:solidFill>
                  <a:srgbClr val="1B181A"/>
                </a:solidFill>
                <a:latin typeface="Arial MT"/>
                <a:cs typeface="Arial MT"/>
              </a:rPr>
              <a:t>des </a:t>
            </a:r>
            <a:r>
              <a:rPr sz="1200" spc="-30">
                <a:solidFill>
                  <a:srgbClr val="1B181A"/>
                </a:solidFill>
                <a:latin typeface="Arial MT"/>
                <a:cs typeface="Arial MT"/>
              </a:rPr>
              <a:t>mannequins </a:t>
            </a:r>
            <a:r>
              <a:rPr sz="1200" spc="-15">
                <a:solidFill>
                  <a:srgbClr val="1B181A"/>
                </a:solidFill>
                <a:latin typeface="Arial MT"/>
                <a:cs typeface="Arial MT"/>
              </a:rPr>
              <a:t>inertes </a:t>
            </a:r>
            <a:r>
              <a:rPr sz="1200">
                <a:solidFill>
                  <a:srgbClr val="1B181A"/>
                </a:solidFill>
                <a:latin typeface="Arial MT"/>
                <a:cs typeface="Arial MT"/>
              </a:rPr>
              <a:t>et </a:t>
            </a:r>
            <a:r>
              <a:rPr sz="1200" spc="-320">
                <a:solidFill>
                  <a:srgbClr val="1B181A"/>
                </a:solidFill>
                <a:latin typeface="Arial MT"/>
                <a:cs typeface="Arial MT"/>
              </a:rPr>
              <a:t> </a:t>
            </a:r>
            <a:r>
              <a:rPr sz="1200" spc="-55">
                <a:solidFill>
                  <a:srgbClr val="1B181A"/>
                </a:solidFill>
                <a:latin typeface="Arial MT"/>
                <a:cs typeface="Arial MT"/>
              </a:rPr>
              <a:t>des</a:t>
            </a:r>
            <a:r>
              <a:rPr sz="1200" spc="-25">
                <a:solidFill>
                  <a:srgbClr val="1B181A"/>
                </a:solidFill>
                <a:latin typeface="Arial MT"/>
                <a:cs typeface="Arial MT"/>
              </a:rPr>
              <a:t> </a:t>
            </a:r>
            <a:r>
              <a:rPr sz="1200" spc="-30">
                <a:solidFill>
                  <a:srgbClr val="1B181A"/>
                </a:solidFill>
                <a:latin typeface="Arial MT"/>
                <a:cs typeface="Arial MT"/>
              </a:rPr>
              <a:t>modèles</a:t>
            </a:r>
            <a:r>
              <a:rPr sz="1200" spc="-20">
                <a:solidFill>
                  <a:srgbClr val="1B181A"/>
                </a:solidFill>
                <a:latin typeface="Arial MT"/>
                <a:cs typeface="Arial MT"/>
              </a:rPr>
              <a:t> </a:t>
            </a:r>
            <a:r>
              <a:rPr sz="1200" spc="5">
                <a:solidFill>
                  <a:srgbClr val="1B181A"/>
                </a:solidFill>
                <a:latin typeface="Arial MT"/>
                <a:cs typeface="Arial MT"/>
              </a:rPr>
              <a:t>pour</a:t>
            </a:r>
            <a:r>
              <a:rPr sz="1200" spc="-20">
                <a:solidFill>
                  <a:srgbClr val="1B181A"/>
                </a:solidFill>
                <a:latin typeface="Arial MT"/>
                <a:cs typeface="Arial MT"/>
              </a:rPr>
              <a:t> </a:t>
            </a:r>
            <a:r>
              <a:rPr sz="1200" spc="-15">
                <a:solidFill>
                  <a:srgbClr val="1B181A"/>
                </a:solidFill>
                <a:latin typeface="Arial MT"/>
                <a:cs typeface="Arial MT"/>
              </a:rPr>
              <a:t>sutures,</a:t>
            </a:r>
            <a:r>
              <a:rPr sz="1200" spc="-25">
                <a:solidFill>
                  <a:srgbClr val="1B181A"/>
                </a:solidFill>
                <a:latin typeface="Arial MT"/>
                <a:cs typeface="Arial MT"/>
              </a:rPr>
              <a:t> </a:t>
            </a:r>
            <a:r>
              <a:rPr sz="1200" spc="-40">
                <a:solidFill>
                  <a:srgbClr val="1B181A"/>
                </a:solidFill>
                <a:latin typeface="Arial MT"/>
                <a:cs typeface="Arial MT"/>
              </a:rPr>
              <a:t>mais</a:t>
            </a:r>
            <a:r>
              <a:rPr sz="1200" spc="-20">
                <a:solidFill>
                  <a:srgbClr val="1B181A"/>
                </a:solidFill>
                <a:latin typeface="Arial MT"/>
                <a:cs typeface="Arial MT"/>
              </a:rPr>
              <a:t> </a:t>
            </a:r>
            <a:r>
              <a:rPr sz="1200" spc="-50">
                <a:solidFill>
                  <a:srgbClr val="1B181A"/>
                </a:solidFill>
                <a:latin typeface="Arial MT"/>
                <a:cs typeface="Arial MT"/>
              </a:rPr>
              <a:t>aussi</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a:solidFill>
                  <a:srgbClr val="1B181A"/>
                </a:solidFill>
                <a:latin typeface="Arial MT"/>
                <a:cs typeface="Arial MT"/>
              </a:rPr>
              <a:t>haute-</a:t>
            </a:r>
            <a:endParaRPr sz="1200">
              <a:latin typeface="Arial MT"/>
              <a:cs typeface="Arial MT"/>
            </a:endParaRPr>
          </a:p>
          <a:p>
            <a:pPr marL="12700" marR="368935">
              <a:lnSpc>
                <a:spcPct val="104200"/>
              </a:lnSpc>
            </a:pPr>
            <a:r>
              <a:rPr sz="1200" spc="5">
                <a:solidFill>
                  <a:srgbClr val="1B181A"/>
                </a:solidFill>
                <a:latin typeface="Arial MT"/>
                <a:cs typeface="Arial MT"/>
              </a:rPr>
              <a:t>fidélité</a:t>
            </a:r>
            <a:r>
              <a:rPr sz="1200" spc="-15">
                <a:solidFill>
                  <a:srgbClr val="1B181A"/>
                </a:solidFill>
                <a:latin typeface="Arial MT"/>
                <a:cs typeface="Arial MT"/>
              </a:rPr>
              <a:t> </a:t>
            </a:r>
            <a:r>
              <a:rPr sz="1200" spc="55">
                <a:solidFill>
                  <a:srgbClr val="1B181A"/>
                </a:solidFill>
                <a:latin typeface="Arial MT"/>
                <a:cs typeface="Arial MT"/>
              </a:rPr>
              <a:t>:</a:t>
            </a:r>
            <a:r>
              <a:rPr sz="1200" spc="-10">
                <a:solidFill>
                  <a:srgbClr val="1B181A"/>
                </a:solidFill>
                <a:latin typeface="Arial MT"/>
                <a:cs typeface="Arial MT"/>
              </a:rPr>
              <a:t> </a:t>
            </a:r>
            <a:r>
              <a:rPr sz="1200">
                <a:solidFill>
                  <a:srgbClr val="1B181A"/>
                </a:solidFill>
                <a:latin typeface="Arial MT"/>
                <a:cs typeface="Arial MT"/>
              </a:rPr>
              <a:t>laparotrainer,</a:t>
            </a:r>
            <a:r>
              <a:rPr sz="1200" spc="-10">
                <a:solidFill>
                  <a:srgbClr val="1B181A"/>
                </a:solidFill>
                <a:latin typeface="Arial MT"/>
                <a:cs typeface="Arial MT"/>
              </a:rPr>
              <a:t> </a:t>
            </a:r>
            <a:r>
              <a:rPr sz="1200">
                <a:solidFill>
                  <a:srgbClr val="1B181A"/>
                </a:solidFill>
                <a:latin typeface="Arial MT"/>
                <a:cs typeface="Arial MT"/>
              </a:rPr>
              <a:t>lapmentor</a:t>
            </a:r>
            <a:r>
              <a:rPr sz="1200" spc="-10">
                <a:solidFill>
                  <a:srgbClr val="1B181A"/>
                </a:solidFill>
                <a:latin typeface="Arial MT"/>
                <a:cs typeface="Arial MT"/>
              </a:rPr>
              <a:t> </a:t>
            </a:r>
            <a:r>
              <a:rPr sz="1200" spc="-15">
                <a:solidFill>
                  <a:srgbClr val="1B181A"/>
                </a:solidFill>
                <a:latin typeface="Arial MT"/>
                <a:cs typeface="Arial MT"/>
              </a:rPr>
              <a:t>(Simbionix®), </a:t>
            </a:r>
            <a:r>
              <a:rPr sz="1200" spc="-315">
                <a:solidFill>
                  <a:srgbClr val="1B181A"/>
                </a:solidFill>
                <a:latin typeface="Arial MT"/>
                <a:cs typeface="Arial MT"/>
              </a:rPr>
              <a:t> </a:t>
            </a:r>
            <a:r>
              <a:rPr sz="1200" spc="-15">
                <a:solidFill>
                  <a:srgbClr val="1B181A"/>
                </a:solidFill>
                <a:latin typeface="Arial MT"/>
                <a:cs typeface="Arial MT"/>
              </a:rPr>
              <a:t>simulateurs</a:t>
            </a:r>
            <a:r>
              <a:rPr sz="1200" spc="-25">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5">
                <a:solidFill>
                  <a:srgbClr val="1B181A"/>
                </a:solidFill>
                <a:latin typeface="Arial MT"/>
                <a:cs typeface="Arial MT"/>
              </a:rPr>
              <a:t>chirurgie</a:t>
            </a:r>
            <a:r>
              <a:rPr sz="1200" spc="-20">
                <a:solidFill>
                  <a:srgbClr val="1B181A"/>
                </a:solidFill>
                <a:latin typeface="Arial MT"/>
                <a:cs typeface="Arial MT"/>
              </a:rPr>
              <a:t> </a:t>
            </a:r>
            <a:r>
              <a:rPr sz="1200">
                <a:solidFill>
                  <a:srgbClr val="1B181A"/>
                </a:solidFill>
                <a:latin typeface="Arial MT"/>
                <a:cs typeface="Arial MT"/>
              </a:rPr>
              <a:t>robotique</a:t>
            </a:r>
            <a:r>
              <a:rPr sz="1200" spc="-20">
                <a:solidFill>
                  <a:srgbClr val="1B181A"/>
                </a:solidFill>
                <a:latin typeface="Arial MT"/>
                <a:cs typeface="Arial MT"/>
              </a:rPr>
              <a:t> </a:t>
            </a:r>
            <a:r>
              <a:rPr sz="1200" spc="-35">
                <a:solidFill>
                  <a:srgbClr val="1B181A"/>
                </a:solidFill>
                <a:latin typeface="Arial MT"/>
                <a:cs typeface="Arial MT"/>
              </a:rPr>
              <a:t>DV</a:t>
            </a:r>
            <a:r>
              <a:rPr sz="1200" spc="-20">
                <a:solidFill>
                  <a:srgbClr val="1B181A"/>
                </a:solidFill>
                <a:latin typeface="Arial MT"/>
                <a:cs typeface="Arial MT"/>
              </a:rPr>
              <a:t> </a:t>
            </a:r>
            <a:r>
              <a:rPr sz="1200">
                <a:solidFill>
                  <a:srgbClr val="1B181A"/>
                </a:solidFill>
                <a:latin typeface="Arial MT"/>
                <a:cs typeface="Arial MT"/>
              </a:rPr>
              <a:t>Trainer</a:t>
            </a:r>
            <a:endParaRPr sz="1200">
              <a:latin typeface="Arial MT"/>
              <a:cs typeface="Arial MT"/>
            </a:endParaRPr>
          </a:p>
          <a:p>
            <a:pPr marL="12700" marR="118110">
              <a:lnSpc>
                <a:spcPct val="104200"/>
              </a:lnSpc>
            </a:pPr>
            <a:r>
              <a:rPr sz="1200">
                <a:solidFill>
                  <a:srgbClr val="1B181A"/>
                </a:solidFill>
                <a:latin typeface="Arial MT"/>
                <a:cs typeface="Arial MT"/>
              </a:rPr>
              <a:t>(Mimic®) </a:t>
            </a:r>
            <a:r>
              <a:rPr sz="1200" spc="-50">
                <a:solidFill>
                  <a:srgbClr val="1B181A"/>
                </a:solidFill>
                <a:latin typeface="Arial MT"/>
                <a:cs typeface="Arial MT"/>
              </a:rPr>
              <a:t>avec </a:t>
            </a:r>
            <a:r>
              <a:rPr sz="1200" spc="-10">
                <a:solidFill>
                  <a:srgbClr val="1B181A"/>
                </a:solidFill>
                <a:latin typeface="Arial MT"/>
                <a:cs typeface="Arial MT"/>
              </a:rPr>
              <a:t>module </a:t>
            </a:r>
            <a:r>
              <a:rPr sz="1200" spc="-30">
                <a:solidFill>
                  <a:srgbClr val="1B181A"/>
                </a:solidFill>
                <a:latin typeface="Arial MT"/>
                <a:cs typeface="Arial MT"/>
              </a:rPr>
              <a:t>aide </a:t>
            </a:r>
            <a:r>
              <a:rPr sz="1200" spc="-5">
                <a:solidFill>
                  <a:srgbClr val="1B181A"/>
                </a:solidFill>
                <a:latin typeface="Arial MT"/>
                <a:cs typeface="Arial MT"/>
              </a:rPr>
              <a:t>opérateur </a:t>
            </a:r>
            <a:r>
              <a:rPr sz="1200">
                <a:solidFill>
                  <a:srgbClr val="1B181A"/>
                </a:solidFill>
                <a:latin typeface="Arial MT"/>
                <a:cs typeface="Arial MT"/>
              </a:rPr>
              <a:t>et </a:t>
            </a:r>
            <a:r>
              <a:rPr sz="1200" spc="-10">
                <a:solidFill>
                  <a:srgbClr val="1B181A"/>
                </a:solidFill>
                <a:latin typeface="Arial MT"/>
                <a:cs typeface="Arial MT"/>
              </a:rPr>
              <a:t>simulateur </a:t>
            </a:r>
            <a:r>
              <a:rPr sz="1200" spc="-320">
                <a:solidFill>
                  <a:srgbClr val="1B181A"/>
                </a:solidFill>
                <a:latin typeface="Arial MT"/>
                <a:cs typeface="Arial MT"/>
              </a:rPr>
              <a:t> </a:t>
            </a:r>
            <a:r>
              <a:rPr sz="1200" spc="-5">
                <a:solidFill>
                  <a:srgbClr val="1B181A"/>
                </a:solidFill>
                <a:latin typeface="Arial MT"/>
                <a:cs typeface="Arial MT"/>
              </a:rPr>
              <a:t>interventionnel </a:t>
            </a:r>
            <a:r>
              <a:rPr sz="1200" spc="-15">
                <a:solidFill>
                  <a:srgbClr val="1B181A"/>
                </a:solidFill>
                <a:latin typeface="Arial MT"/>
                <a:cs typeface="Arial MT"/>
              </a:rPr>
              <a:t>cardio-vasculaire </a:t>
            </a:r>
            <a:r>
              <a:rPr sz="1200" spc="-10">
                <a:solidFill>
                  <a:srgbClr val="1B181A"/>
                </a:solidFill>
                <a:latin typeface="Arial MT"/>
                <a:cs typeface="Arial MT"/>
              </a:rPr>
              <a:t>Mentice </a:t>
            </a:r>
            <a:r>
              <a:rPr sz="1200" spc="-5">
                <a:solidFill>
                  <a:srgbClr val="1B181A"/>
                </a:solidFill>
                <a:latin typeface="Arial MT"/>
                <a:cs typeface="Arial MT"/>
              </a:rPr>
              <a:t> </a:t>
            </a:r>
            <a:r>
              <a:rPr sz="1200" spc="-10">
                <a:solidFill>
                  <a:srgbClr val="1B181A"/>
                </a:solidFill>
                <a:latin typeface="Arial MT"/>
                <a:cs typeface="Arial MT"/>
              </a:rPr>
              <a:t>(Laerdal®).</a:t>
            </a:r>
            <a:endParaRPr sz="1200">
              <a:latin typeface="Arial MT"/>
              <a:cs typeface="Arial MT"/>
            </a:endParaRPr>
          </a:p>
          <a:p>
            <a:pPr>
              <a:lnSpc>
                <a:spcPct val="100000"/>
              </a:lnSpc>
              <a:spcBef>
                <a:spcPts val="5"/>
              </a:spcBef>
            </a:pPr>
            <a:endParaRPr sz="1300">
              <a:latin typeface="Arial MT"/>
              <a:cs typeface="Arial MT"/>
            </a:endParaRPr>
          </a:p>
          <a:p>
            <a:pPr marL="12700" marR="5080">
              <a:lnSpc>
                <a:spcPct val="104200"/>
              </a:lnSpc>
            </a:pPr>
            <a:r>
              <a:rPr sz="1200" spc="20">
                <a:solidFill>
                  <a:srgbClr val="1B181A"/>
                </a:solidFill>
                <a:latin typeface="Arial MT"/>
                <a:cs typeface="Arial MT"/>
              </a:rPr>
              <a:t>Il </a:t>
            </a:r>
            <a:r>
              <a:rPr sz="1200" spc="-10">
                <a:solidFill>
                  <a:srgbClr val="1B181A"/>
                </a:solidFill>
                <a:latin typeface="Arial MT"/>
                <a:cs typeface="Arial MT"/>
              </a:rPr>
              <a:t>comprend </a:t>
            </a:r>
            <a:r>
              <a:rPr sz="1200" spc="-30">
                <a:solidFill>
                  <a:srgbClr val="1B181A"/>
                </a:solidFill>
                <a:latin typeface="Arial MT"/>
                <a:cs typeface="Arial MT"/>
              </a:rPr>
              <a:t>une salle </a:t>
            </a:r>
            <a:r>
              <a:rPr sz="1200" spc="-5">
                <a:solidFill>
                  <a:srgbClr val="1B181A"/>
                </a:solidFill>
                <a:latin typeface="Arial MT"/>
                <a:cs typeface="Arial MT"/>
              </a:rPr>
              <a:t>interventionnelle </a:t>
            </a:r>
            <a:r>
              <a:rPr sz="1200" spc="-10">
                <a:solidFill>
                  <a:srgbClr val="1B181A"/>
                </a:solidFill>
                <a:latin typeface="Arial MT"/>
                <a:cs typeface="Arial MT"/>
              </a:rPr>
              <a:t>complète </a:t>
            </a:r>
            <a:r>
              <a:rPr sz="1200" spc="-35">
                <a:solidFill>
                  <a:srgbClr val="1B181A"/>
                </a:solidFill>
                <a:latin typeface="Arial MT"/>
                <a:cs typeface="Arial MT"/>
              </a:rPr>
              <a:t>de </a:t>
            </a:r>
            <a:r>
              <a:rPr sz="1200" spc="-30">
                <a:solidFill>
                  <a:srgbClr val="1B181A"/>
                </a:solidFill>
                <a:latin typeface="Arial MT"/>
                <a:cs typeface="Arial MT"/>
              </a:rPr>
              <a:t> </a:t>
            </a:r>
            <a:r>
              <a:rPr sz="1200" spc="-15">
                <a:solidFill>
                  <a:srgbClr val="1B181A"/>
                </a:solidFill>
                <a:latin typeface="Arial MT"/>
                <a:cs typeface="Arial MT"/>
              </a:rPr>
              <a:t>cathétérisme</a:t>
            </a:r>
            <a:r>
              <a:rPr sz="1200" spc="-30">
                <a:solidFill>
                  <a:srgbClr val="1B181A"/>
                </a:solidFill>
                <a:latin typeface="Arial MT"/>
                <a:cs typeface="Arial MT"/>
              </a:rPr>
              <a:t> </a:t>
            </a:r>
            <a:r>
              <a:rPr sz="1200" spc="-35">
                <a:solidFill>
                  <a:srgbClr val="1B181A"/>
                </a:solidFill>
                <a:latin typeface="Arial MT"/>
                <a:cs typeface="Arial MT"/>
              </a:rPr>
              <a:t>de</a:t>
            </a:r>
            <a:r>
              <a:rPr sz="1200" spc="-25">
                <a:solidFill>
                  <a:srgbClr val="1B181A"/>
                </a:solidFill>
                <a:latin typeface="Arial MT"/>
                <a:cs typeface="Arial MT"/>
              </a:rPr>
              <a:t> </a:t>
            </a:r>
            <a:r>
              <a:rPr sz="1200" spc="-10">
                <a:solidFill>
                  <a:srgbClr val="1B181A"/>
                </a:solidFill>
                <a:latin typeface="Arial MT"/>
                <a:cs typeface="Arial MT"/>
              </a:rPr>
              <a:t>cardiologie</a:t>
            </a:r>
            <a:r>
              <a:rPr sz="1200" spc="-25">
                <a:solidFill>
                  <a:srgbClr val="1B181A"/>
                </a:solidFill>
                <a:latin typeface="Arial MT"/>
                <a:cs typeface="Arial MT"/>
              </a:rPr>
              <a:t> </a:t>
            </a:r>
            <a:r>
              <a:rPr sz="1200">
                <a:solidFill>
                  <a:srgbClr val="1B181A"/>
                </a:solidFill>
                <a:latin typeface="Arial MT"/>
                <a:cs typeface="Arial MT"/>
              </a:rPr>
              <a:t>et</a:t>
            </a:r>
            <a:r>
              <a:rPr sz="1200" spc="-25">
                <a:solidFill>
                  <a:srgbClr val="1B181A"/>
                </a:solidFill>
                <a:latin typeface="Arial MT"/>
                <a:cs typeface="Arial MT"/>
              </a:rPr>
              <a:t> </a:t>
            </a:r>
            <a:r>
              <a:rPr sz="1200" spc="-20">
                <a:solidFill>
                  <a:srgbClr val="1B181A"/>
                </a:solidFill>
                <a:latin typeface="Arial MT"/>
                <a:cs typeface="Arial MT"/>
              </a:rPr>
              <a:t>d’endovasculaire</a:t>
            </a:r>
            <a:r>
              <a:rPr sz="1200" spc="-30">
                <a:solidFill>
                  <a:srgbClr val="1B181A"/>
                </a:solidFill>
                <a:latin typeface="Arial MT"/>
                <a:cs typeface="Arial MT"/>
              </a:rPr>
              <a:t> </a:t>
            </a:r>
            <a:r>
              <a:rPr sz="1200">
                <a:solidFill>
                  <a:srgbClr val="1B181A"/>
                </a:solidFill>
                <a:latin typeface="Arial MT"/>
                <a:cs typeface="Arial MT"/>
              </a:rPr>
              <a:t>et</a:t>
            </a:r>
            <a:r>
              <a:rPr sz="1200" spc="-25">
                <a:solidFill>
                  <a:srgbClr val="1B181A"/>
                </a:solidFill>
                <a:latin typeface="Arial MT"/>
                <a:cs typeface="Arial MT"/>
              </a:rPr>
              <a:t> </a:t>
            </a:r>
            <a:r>
              <a:rPr sz="1200" spc="-15">
                <a:solidFill>
                  <a:srgbClr val="1B181A"/>
                </a:solidFill>
                <a:latin typeface="Arial MT"/>
                <a:cs typeface="Arial MT"/>
              </a:rPr>
              <a:t>un </a:t>
            </a:r>
            <a:r>
              <a:rPr sz="1200" spc="-320">
                <a:solidFill>
                  <a:srgbClr val="1B181A"/>
                </a:solidFill>
                <a:latin typeface="Arial MT"/>
                <a:cs typeface="Arial MT"/>
              </a:rPr>
              <a:t> </a:t>
            </a:r>
            <a:r>
              <a:rPr sz="1200" spc="-5">
                <a:solidFill>
                  <a:srgbClr val="1B181A"/>
                </a:solidFill>
                <a:latin typeface="Arial MT"/>
                <a:cs typeface="Arial MT"/>
              </a:rPr>
              <a:t>bloc</a:t>
            </a:r>
            <a:r>
              <a:rPr sz="1200" spc="-15">
                <a:solidFill>
                  <a:srgbClr val="1B181A"/>
                </a:solidFill>
                <a:latin typeface="Arial MT"/>
                <a:cs typeface="Arial MT"/>
              </a:rPr>
              <a:t> </a:t>
            </a:r>
            <a:r>
              <a:rPr sz="1200" spc="-5">
                <a:solidFill>
                  <a:srgbClr val="1B181A"/>
                </a:solidFill>
                <a:latin typeface="Arial MT"/>
                <a:cs typeface="Arial MT"/>
              </a:rPr>
              <a:t>opératoire</a:t>
            </a:r>
            <a:r>
              <a:rPr sz="1200" spc="-15">
                <a:solidFill>
                  <a:srgbClr val="1B181A"/>
                </a:solidFill>
                <a:latin typeface="Arial MT"/>
                <a:cs typeface="Arial MT"/>
              </a:rPr>
              <a:t> </a:t>
            </a:r>
            <a:r>
              <a:rPr sz="1200" spc="-10">
                <a:solidFill>
                  <a:srgbClr val="1B181A"/>
                </a:solidFill>
                <a:latin typeface="Arial MT"/>
                <a:cs typeface="Arial MT"/>
              </a:rPr>
              <a:t>entièrement</a:t>
            </a:r>
            <a:r>
              <a:rPr sz="1200" spc="-15">
                <a:solidFill>
                  <a:srgbClr val="1B181A"/>
                </a:solidFill>
                <a:latin typeface="Arial MT"/>
                <a:cs typeface="Arial MT"/>
              </a:rPr>
              <a:t> </a:t>
            </a:r>
            <a:r>
              <a:rPr sz="1200" spc="-25">
                <a:solidFill>
                  <a:srgbClr val="1B181A"/>
                </a:solidFill>
                <a:latin typeface="Arial MT"/>
                <a:cs typeface="Arial MT"/>
              </a:rPr>
              <a:t>équipé</a:t>
            </a:r>
            <a:r>
              <a:rPr sz="1200" spc="-10">
                <a:solidFill>
                  <a:srgbClr val="1B181A"/>
                </a:solidFill>
                <a:latin typeface="Arial MT"/>
                <a:cs typeface="Arial MT"/>
              </a:rPr>
              <a:t> </a:t>
            </a:r>
            <a:r>
              <a:rPr sz="1200" spc="-50">
                <a:solidFill>
                  <a:srgbClr val="1B181A"/>
                </a:solidFill>
                <a:latin typeface="Arial MT"/>
                <a:cs typeface="Arial MT"/>
              </a:rPr>
              <a:t>avec</a:t>
            </a:r>
            <a:r>
              <a:rPr sz="1200" spc="-15">
                <a:solidFill>
                  <a:srgbClr val="1B181A"/>
                </a:solidFill>
                <a:latin typeface="Arial MT"/>
                <a:cs typeface="Arial MT"/>
              </a:rPr>
              <a:t> </a:t>
            </a:r>
            <a:r>
              <a:rPr sz="1200" spc="5">
                <a:solidFill>
                  <a:srgbClr val="1B181A"/>
                </a:solidFill>
                <a:latin typeface="Arial MT"/>
                <a:cs typeface="Arial MT"/>
              </a:rPr>
              <a:t>4</a:t>
            </a:r>
            <a:r>
              <a:rPr sz="1200" spc="-15">
                <a:solidFill>
                  <a:srgbClr val="1B181A"/>
                </a:solidFill>
                <a:latin typeface="Arial MT"/>
                <a:cs typeface="Arial MT"/>
              </a:rPr>
              <a:t> </a:t>
            </a:r>
            <a:r>
              <a:rPr sz="1200" spc="-25">
                <a:solidFill>
                  <a:srgbClr val="1B181A"/>
                </a:solidFill>
                <a:latin typeface="Arial MT"/>
                <a:cs typeface="Arial MT"/>
              </a:rPr>
              <a:t>colonnes </a:t>
            </a:r>
            <a:r>
              <a:rPr sz="1200" spc="-20">
                <a:solidFill>
                  <a:srgbClr val="1B181A"/>
                </a:solidFill>
                <a:latin typeface="Arial MT"/>
                <a:cs typeface="Arial MT"/>
              </a:rPr>
              <a:t> </a:t>
            </a:r>
            <a:r>
              <a:rPr sz="1200" spc="-25">
                <a:solidFill>
                  <a:srgbClr val="1B181A"/>
                </a:solidFill>
                <a:latin typeface="Arial MT"/>
                <a:cs typeface="Arial MT"/>
              </a:rPr>
              <a:t>vidéoscopiques,</a:t>
            </a:r>
            <a:r>
              <a:rPr sz="1200" spc="-20">
                <a:solidFill>
                  <a:srgbClr val="1B181A"/>
                </a:solidFill>
                <a:latin typeface="Arial MT"/>
                <a:cs typeface="Arial MT"/>
              </a:rPr>
              <a:t> </a:t>
            </a:r>
            <a:r>
              <a:rPr sz="1200" spc="-15">
                <a:solidFill>
                  <a:srgbClr val="1B181A"/>
                </a:solidFill>
                <a:latin typeface="Arial MT"/>
                <a:cs typeface="Arial MT"/>
              </a:rPr>
              <a:t>un</a:t>
            </a:r>
            <a:r>
              <a:rPr sz="1200" spc="-20">
                <a:solidFill>
                  <a:srgbClr val="1B181A"/>
                </a:solidFill>
                <a:latin typeface="Arial MT"/>
                <a:cs typeface="Arial MT"/>
              </a:rPr>
              <a:t> </a:t>
            </a:r>
            <a:r>
              <a:rPr sz="1200" spc="15">
                <a:solidFill>
                  <a:srgbClr val="1B181A"/>
                </a:solidFill>
                <a:latin typeface="Arial MT"/>
                <a:cs typeface="Arial MT"/>
              </a:rPr>
              <a:t>robot</a:t>
            </a:r>
            <a:r>
              <a:rPr sz="1200" spc="-15">
                <a:solidFill>
                  <a:srgbClr val="1B181A"/>
                </a:solidFill>
                <a:latin typeface="Arial MT"/>
                <a:cs typeface="Arial MT"/>
              </a:rPr>
              <a:t> </a:t>
            </a:r>
            <a:r>
              <a:rPr sz="1200" spc="-5">
                <a:solidFill>
                  <a:srgbClr val="1B181A"/>
                </a:solidFill>
                <a:latin typeface="Arial MT"/>
                <a:cs typeface="Arial MT"/>
              </a:rPr>
              <a:t>chirurgical</a:t>
            </a:r>
            <a:r>
              <a:rPr sz="1200" spc="-20">
                <a:solidFill>
                  <a:srgbClr val="1B181A"/>
                </a:solidFill>
                <a:latin typeface="Arial MT"/>
                <a:cs typeface="Arial MT"/>
              </a:rPr>
              <a:t> </a:t>
            </a:r>
            <a:r>
              <a:rPr sz="1200" spc="-40">
                <a:solidFill>
                  <a:srgbClr val="1B181A"/>
                </a:solidFill>
                <a:latin typeface="Arial MT"/>
                <a:cs typeface="Arial MT"/>
              </a:rPr>
              <a:t>SI,</a:t>
            </a:r>
            <a:r>
              <a:rPr sz="1200" spc="-20">
                <a:solidFill>
                  <a:srgbClr val="1B181A"/>
                </a:solidFill>
                <a:latin typeface="Arial MT"/>
                <a:cs typeface="Arial MT"/>
              </a:rPr>
              <a:t> </a:t>
            </a:r>
            <a:r>
              <a:rPr sz="1200" spc="-30">
                <a:solidFill>
                  <a:srgbClr val="1B181A"/>
                </a:solidFill>
                <a:latin typeface="Arial MT"/>
                <a:cs typeface="Arial MT"/>
              </a:rPr>
              <a:t>une</a:t>
            </a:r>
            <a:r>
              <a:rPr sz="1200" spc="-15">
                <a:solidFill>
                  <a:srgbClr val="1B181A"/>
                </a:solidFill>
                <a:latin typeface="Arial MT"/>
                <a:cs typeface="Arial MT"/>
              </a:rPr>
              <a:t> </a:t>
            </a:r>
            <a:r>
              <a:rPr sz="1200" spc="-30">
                <a:solidFill>
                  <a:srgbClr val="1B181A"/>
                </a:solidFill>
                <a:latin typeface="Arial MT"/>
                <a:cs typeface="Arial MT"/>
              </a:rPr>
              <a:t>salle</a:t>
            </a:r>
            <a:r>
              <a:rPr sz="1200" spc="-20">
                <a:solidFill>
                  <a:srgbClr val="1B181A"/>
                </a:solidFill>
                <a:latin typeface="Arial MT"/>
                <a:cs typeface="Arial MT"/>
              </a:rPr>
              <a:t> </a:t>
            </a:r>
            <a:r>
              <a:rPr sz="1200" spc="-35">
                <a:solidFill>
                  <a:srgbClr val="1B181A"/>
                </a:solidFill>
                <a:latin typeface="Arial MT"/>
                <a:cs typeface="Arial MT"/>
              </a:rPr>
              <a:t>de </a:t>
            </a:r>
            <a:r>
              <a:rPr sz="1200" spc="-30">
                <a:solidFill>
                  <a:srgbClr val="1B181A"/>
                </a:solidFill>
                <a:latin typeface="Arial MT"/>
                <a:cs typeface="Arial MT"/>
              </a:rPr>
              <a:t> </a:t>
            </a:r>
            <a:r>
              <a:rPr sz="1200">
                <a:solidFill>
                  <a:srgbClr val="1B181A"/>
                </a:solidFill>
                <a:latin typeface="Arial MT"/>
                <a:cs typeface="Arial MT"/>
              </a:rPr>
              <a:t>microchirurgie</a:t>
            </a:r>
            <a:r>
              <a:rPr sz="1200" spc="-20">
                <a:solidFill>
                  <a:srgbClr val="1B181A"/>
                </a:solidFill>
                <a:latin typeface="Arial MT"/>
                <a:cs typeface="Arial MT"/>
              </a:rPr>
              <a:t> </a:t>
            </a:r>
            <a:r>
              <a:rPr sz="1200" spc="-30">
                <a:solidFill>
                  <a:srgbClr val="1B181A"/>
                </a:solidFill>
                <a:latin typeface="Arial MT"/>
                <a:cs typeface="Arial MT"/>
              </a:rPr>
              <a:t>ainsi</a:t>
            </a:r>
            <a:r>
              <a:rPr sz="1200" spc="-20">
                <a:solidFill>
                  <a:srgbClr val="1B181A"/>
                </a:solidFill>
                <a:latin typeface="Arial MT"/>
                <a:cs typeface="Arial MT"/>
              </a:rPr>
              <a:t> </a:t>
            </a:r>
            <a:r>
              <a:rPr sz="1200">
                <a:solidFill>
                  <a:srgbClr val="1B181A"/>
                </a:solidFill>
                <a:latin typeface="Arial MT"/>
                <a:cs typeface="Arial MT"/>
              </a:rPr>
              <a:t>qu'une</a:t>
            </a:r>
            <a:r>
              <a:rPr sz="1200" spc="-20">
                <a:solidFill>
                  <a:srgbClr val="1B181A"/>
                </a:solidFill>
                <a:latin typeface="Arial MT"/>
                <a:cs typeface="Arial MT"/>
              </a:rPr>
              <a:t> </a:t>
            </a:r>
            <a:r>
              <a:rPr sz="1200" spc="-30">
                <a:solidFill>
                  <a:srgbClr val="1B181A"/>
                </a:solidFill>
                <a:latin typeface="Arial MT"/>
                <a:cs typeface="Arial MT"/>
              </a:rPr>
              <a:t>salle</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5">
                <a:solidFill>
                  <a:srgbClr val="1B181A"/>
                </a:solidFill>
                <a:latin typeface="Arial MT"/>
                <a:cs typeface="Arial MT"/>
              </a:rPr>
              <a:t>traitement</a:t>
            </a:r>
            <a:r>
              <a:rPr sz="1200" spc="-20">
                <a:solidFill>
                  <a:srgbClr val="1B181A"/>
                </a:solidFill>
                <a:latin typeface="Arial MT"/>
                <a:cs typeface="Arial MT"/>
              </a:rPr>
              <a:t> </a:t>
            </a:r>
            <a:r>
              <a:rPr sz="1200" spc="-35">
                <a:solidFill>
                  <a:srgbClr val="1B181A"/>
                </a:solidFill>
                <a:latin typeface="Arial MT"/>
                <a:cs typeface="Arial MT"/>
              </a:rPr>
              <a:t>de</a:t>
            </a:r>
            <a:endParaRPr sz="1200">
              <a:latin typeface="Arial MT"/>
              <a:cs typeface="Arial MT"/>
            </a:endParaRPr>
          </a:p>
          <a:p>
            <a:pPr marL="12700">
              <a:lnSpc>
                <a:spcPct val="100000"/>
              </a:lnSpc>
              <a:spcBef>
                <a:spcPts val="60"/>
              </a:spcBef>
            </a:pPr>
            <a:r>
              <a:rPr sz="1200" spc="-5">
                <a:solidFill>
                  <a:srgbClr val="1B181A"/>
                </a:solidFill>
                <a:latin typeface="Arial MT"/>
                <a:cs typeface="Arial MT"/>
              </a:rPr>
              <a:t>l’image.</a:t>
            </a:r>
            <a:endParaRPr sz="1200">
              <a:latin typeface="Arial MT"/>
              <a:cs typeface="Arial MT"/>
            </a:endParaRPr>
          </a:p>
        </p:txBody>
      </p:sp>
      <p:sp>
        <p:nvSpPr>
          <p:cNvPr id="3" name="object 3"/>
          <p:cNvSpPr txBox="1"/>
          <p:nvPr/>
        </p:nvSpPr>
        <p:spPr>
          <a:xfrm>
            <a:off x="3933445" y="4478183"/>
            <a:ext cx="3443604" cy="4970780"/>
          </a:xfrm>
          <a:prstGeom prst="rect">
            <a:avLst/>
          </a:prstGeom>
        </p:spPr>
        <p:txBody>
          <a:bodyPr vert="horz" wrap="square" lIns="0" tIns="5080" rIns="0" bIns="0" rtlCol="0">
            <a:spAutoFit/>
          </a:bodyPr>
          <a:lstStyle/>
          <a:p>
            <a:pPr marL="12700" marR="5080" algn="just">
              <a:lnSpc>
                <a:spcPct val="104200"/>
              </a:lnSpc>
              <a:spcBef>
                <a:spcPts val="40"/>
              </a:spcBef>
            </a:pPr>
            <a:r>
              <a:rPr sz="1200" spc="-50">
                <a:solidFill>
                  <a:srgbClr val="1B181A"/>
                </a:solidFill>
                <a:latin typeface="Arial MT"/>
                <a:cs typeface="Arial MT"/>
              </a:rPr>
              <a:t>Une </a:t>
            </a:r>
            <a:r>
              <a:rPr sz="1200" spc="-15">
                <a:solidFill>
                  <a:srgbClr val="1B181A"/>
                </a:solidFill>
                <a:latin typeface="Arial MT"/>
                <a:cs typeface="Arial MT"/>
              </a:rPr>
              <a:t>animalerie </a:t>
            </a:r>
            <a:r>
              <a:rPr sz="1200" spc="-45">
                <a:solidFill>
                  <a:srgbClr val="1B181A"/>
                </a:solidFill>
                <a:latin typeface="Arial MT"/>
                <a:cs typeface="Arial MT"/>
              </a:rPr>
              <a:t>agréée </a:t>
            </a:r>
            <a:r>
              <a:rPr sz="1200">
                <a:solidFill>
                  <a:srgbClr val="1B181A"/>
                </a:solidFill>
                <a:latin typeface="Arial MT"/>
                <a:cs typeface="Arial MT"/>
              </a:rPr>
              <a:t>et </a:t>
            </a:r>
            <a:r>
              <a:rPr sz="1200" spc="-15">
                <a:solidFill>
                  <a:srgbClr val="1B181A"/>
                </a:solidFill>
                <a:latin typeface="Arial MT"/>
                <a:cs typeface="Arial MT"/>
              </a:rPr>
              <a:t>la </a:t>
            </a:r>
            <a:r>
              <a:rPr sz="1200" spc="-10">
                <a:solidFill>
                  <a:srgbClr val="1B181A"/>
                </a:solidFill>
                <a:latin typeface="Arial MT"/>
                <a:cs typeface="Arial MT"/>
              </a:rPr>
              <a:t>possibilité </a:t>
            </a:r>
            <a:r>
              <a:rPr sz="1200" spc="5">
                <a:solidFill>
                  <a:srgbClr val="1B181A"/>
                </a:solidFill>
                <a:latin typeface="Arial MT"/>
                <a:cs typeface="Arial MT"/>
              </a:rPr>
              <a:t>d’utilisation </a:t>
            </a:r>
            <a:r>
              <a:rPr sz="1200" spc="10">
                <a:solidFill>
                  <a:srgbClr val="1B181A"/>
                </a:solidFill>
                <a:latin typeface="Arial MT"/>
                <a:cs typeface="Arial MT"/>
              </a:rPr>
              <a:t> </a:t>
            </a:r>
            <a:r>
              <a:rPr sz="1200" spc="-35">
                <a:solidFill>
                  <a:srgbClr val="1B181A"/>
                </a:solidFill>
                <a:latin typeface="Arial MT"/>
                <a:cs typeface="Arial MT"/>
              </a:rPr>
              <a:t>de </a:t>
            </a:r>
            <a:r>
              <a:rPr sz="1200" spc="-15">
                <a:solidFill>
                  <a:srgbClr val="1B181A"/>
                </a:solidFill>
                <a:latin typeface="Arial MT"/>
                <a:cs typeface="Arial MT"/>
              </a:rPr>
              <a:t>corps </a:t>
            </a:r>
            <a:r>
              <a:rPr sz="1200" spc="-45">
                <a:solidFill>
                  <a:srgbClr val="1B181A"/>
                </a:solidFill>
                <a:latin typeface="Arial MT"/>
                <a:cs typeface="Arial MT"/>
              </a:rPr>
              <a:t>légués </a:t>
            </a:r>
            <a:r>
              <a:rPr sz="1200" spc="-70">
                <a:solidFill>
                  <a:srgbClr val="1B181A"/>
                </a:solidFill>
                <a:latin typeface="Arial MT"/>
                <a:cs typeface="Arial MT"/>
              </a:rPr>
              <a:t>à </a:t>
            </a:r>
            <a:r>
              <a:rPr sz="1200" spc="-15">
                <a:solidFill>
                  <a:srgbClr val="1B181A"/>
                </a:solidFill>
                <a:latin typeface="Arial MT"/>
                <a:cs typeface="Arial MT"/>
              </a:rPr>
              <a:t>la </a:t>
            </a:r>
            <a:r>
              <a:rPr sz="1200" spc="-40">
                <a:solidFill>
                  <a:srgbClr val="1B181A"/>
                </a:solidFill>
                <a:latin typeface="Arial MT"/>
                <a:cs typeface="Arial MT"/>
              </a:rPr>
              <a:t>science </a:t>
            </a:r>
            <a:r>
              <a:rPr sz="1200" spc="-15">
                <a:solidFill>
                  <a:srgbClr val="1B181A"/>
                </a:solidFill>
                <a:latin typeface="Arial MT"/>
                <a:cs typeface="Arial MT"/>
              </a:rPr>
              <a:t>viennent </a:t>
            </a:r>
            <a:r>
              <a:rPr sz="1200" spc="-5">
                <a:solidFill>
                  <a:srgbClr val="1B181A"/>
                </a:solidFill>
                <a:latin typeface="Arial MT"/>
                <a:cs typeface="Arial MT"/>
              </a:rPr>
              <a:t>compléter </a:t>
            </a:r>
            <a:r>
              <a:rPr sz="1200" spc="-10">
                <a:solidFill>
                  <a:srgbClr val="1B181A"/>
                </a:solidFill>
                <a:latin typeface="Arial MT"/>
                <a:cs typeface="Arial MT"/>
              </a:rPr>
              <a:t>cet </a:t>
            </a:r>
            <a:r>
              <a:rPr sz="1200" spc="-5">
                <a:solidFill>
                  <a:srgbClr val="1B181A"/>
                </a:solidFill>
                <a:latin typeface="Arial MT"/>
                <a:cs typeface="Arial MT"/>
              </a:rPr>
              <a:t> </a:t>
            </a:r>
            <a:r>
              <a:rPr sz="1200" spc="-15">
                <a:solidFill>
                  <a:srgbClr val="1B181A"/>
                </a:solidFill>
                <a:latin typeface="Arial MT"/>
                <a:cs typeface="Arial MT"/>
              </a:rPr>
              <a:t>environnement</a:t>
            </a:r>
            <a:r>
              <a:rPr sz="1200" spc="-10">
                <a:solidFill>
                  <a:srgbClr val="1B181A"/>
                </a:solidFill>
                <a:latin typeface="Arial MT"/>
                <a:cs typeface="Arial MT"/>
              </a:rPr>
              <a:t> </a:t>
            </a:r>
            <a:r>
              <a:rPr sz="1200" spc="-5">
                <a:solidFill>
                  <a:srgbClr val="1B181A"/>
                </a:solidFill>
                <a:latin typeface="Arial MT"/>
                <a:cs typeface="Arial MT"/>
              </a:rPr>
              <a:t>propice</a:t>
            </a:r>
            <a:r>
              <a:rPr sz="1200">
                <a:solidFill>
                  <a:srgbClr val="1B181A"/>
                </a:solidFill>
                <a:latin typeface="Arial MT"/>
                <a:cs typeface="Arial MT"/>
              </a:rPr>
              <a:t> </a:t>
            </a:r>
            <a:r>
              <a:rPr sz="1200" spc="-70">
                <a:solidFill>
                  <a:srgbClr val="1B181A"/>
                </a:solidFill>
                <a:latin typeface="Arial MT"/>
                <a:cs typeface="Arial MT"/>
              </a:rPr>
              <a:t>à</a:t>
            </a:r>
            <a:r>
              <a:rPr sz="1200" spc="-65">
                <a:solidFill>
                  <a:srgbClr val="1B181A"/>
                </a:solidFill>
                <a:latin typeface="Arial MT"/>
                <a:cs typeface="Arial MT"/>
              </a:rPr>
              <a:t> </a:t>
            </a:r>
            <a:r>
              <a:rPr sz="1200" spc="-15">
                <a:solidFill>
                  <a:srgbClr val="1B181A"/>
                </a:solidFill>
                <a:latin typeface="Arial MT"/>
                <a:cs typeface="Arial MT"/>
              </a:rPr>
              <a:t>la</a:t>
            </a:r>
            <a:r>
              <a:rPr sz="1200" spc="-10">
                <a:solidFill>
                  <a:srgbClr val="1B181A"/>
                </a:solidFill>
                <a:latin typeface="Arial MT"/>
                <a:cs typeface="Arial MT"/>
              </a:rPr>
              <a:t> </a:t>
            </a:r>
            <a:r>
              <a:rPr sz="1200" spc="-35">
                <a:solidFill>
                  <a:srgbClr val="1B181A"/>
                </a:solidFill>
                <a:latin typeface="Arial MT"/>
                <a:cs typeface="Arial MT"/>
              </a:rPr>
              <a:t>mise</a:t>
            </a:r>
            <a:r>
              <a:rPr sz="1200" spc="-30">
                <a:solidFill>
                  <a:srgbClr val="1B181A"/>
                </a:solidFill>
                <a:latin typeface="Arial MT"/>
                <a:cs typeface="Arial MT"/>
              </a:rPr>
              <a:t> </a:t>
            </a:r>
            <a:r>
              <a:rPr sz="1200" spc="-40">
                <a:solidFill>
                  <a:srgbClr val="1B181A"/>
                </a:solidFill>
                <a:latin typeface="Arial MT"/>
                <a:cs typeface="Arial MT"/>
              </a:rPr>
              <a:t>en</a:t>
            </a:r>
            <a:r>
              <a:rPr sz="1200" spc="-35">
                <a:solidFill>
                  <a:srgbClr val="1B181A"/>
                </a:solidFill>
                <a:latin typeface="Arial MT"/>
                <a:cs typeface="Arial MT"/>
              </a:rPr>
              <a:t> </a:t>
            </a:r>
            <a:r>
              <a:rPr sz="1200" spc="-25">
                <a:solidFill>
                  <a:srgbClr val="1B181A"/>
                </a:solidFill>
                <a:latin typeface="Arial MT"/>
                <a:cs typeface="Arial MT"/>
              </a:rPr>
              <a:t>place</a:t>
            </a:r>
            <a:r>
              <a:rPr sz="1200" spc="-20">
                <a:solidFill>
                  <a:srgbClr val="1B181A"/>
                </a:solidFill>
                <a:latin typeface="Arial MT"/>
                <a:cs typeface="Arial MT"/>
              </a:rPr>
              <a:t> </a:t>
            </a:r>
            <a:r>
              <a:rPr sz="1200" spc="20">
                <a:solidFill>
                  <a:srgbClr val="1B181A"/>
                </a:solidFill>
                <a:latin typeface="Arial MT"/>
                <a:cs typeface="Arial MT"/>
              </a:rPr>
              <a:t>d'un </a:t>
            </a:r>
            <a:r>
              <a:rPr sz="1200" spc="25">
                <a:solidFill>
                  <a:srgbClr val="1B181A"/>
                </a:solidFill>
                <a:latin typeface="Arial MT"/>
                <a:cs typeface="Arial MT"/>
              </a:rPr>
              <a:t> </a:t>
            </a:r>
            <a:r>
              <a:rPr sz="1200" spc="-30">
                <a:solidFill>
                  <a:srgbClr val="1B181A"/>
                </a:solidFill>
                <a:latin typeface="Arial MT"/>
                <a:cs typeface="Arial MT"/>
              </a:rPr>
              <a:t>apprentissage</a:t>
            </a:r>
            <a:r>
              <a:rPr sz="1200" spc="-25">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25">
                <a:solidFill>
                  <a:srgbClr val="1B181A"/>
                </a:solidFill>
                <a:latin typeface="Arial MT"/>
                <a:cs typeface="Arial MT"/>
              </a:rPr>
              <a:t>grande</a:t>
            </a:r>
            <a:r>
              <a:rPr sz="1200" spc="-20">
                <a:solidFill>
                  <a:srgbClr val="1B181A"/>
                </a:solidFill>
                <a:latin typeface="Arial MT"/>
                <a:cs typeface="Arial MT"/>
              </a:rPr>
              <a:t> </a:t>
            </a:r>
            <a:r>
              <a:rPr sz="1200">
                <a:solidFill>
                  <a:srgbClr val="1B181A"/>
                </a:solidFill>
                <a:latin typeface="Arial MT"/>
                <a:cs typeface="Arial MT"/>
              </a:rPr>
              <a:t>qualité.</a:t>
            </a:r>
            <a:endParaRPr sz="1200">
              <a:latin typeface="Arial MT"/>
              <a:cs typeface="Arial MT"/>
            </a:endParaRPr>
          </a:p>
          <a:p>
            <a:pPr marL="12700" marR="5080" algn="just">
              <a:lnSpc>
                <a:spcPct val="104200"/>
              </a:lnSpc>
            </a:pPr>
            <a:r>
              <a:rPr sz="1200" spc="-60">
                <a:solidFill>
                  <a:srgbClr val="1B181A"/>
                </a:solidFill>
                <a:latin typeface="Arial MT"/>
                <a:cs typeface="Arial MT"/>
              </a:rPr>
              <a:t>Le </a:t>
            </a:r>
            <a:r>
              <a:rPr sz="1200" spc="-20">
                <a:solidFill>
                  <a:srgbClr val="1B181A"/>
                </a:solidFill>
                <a:latin typeface="Arial MT"/>
                <a:cs typeface="Arial MT"/>
              </a:rPr>
              <a:t>plateau </a:t>
            </a:r>
            <a:r>
              <a:rPr sz="1200" spc="-15">
                <a:solidFill>
                  <a:srgbClr val="1B181A"/>
                </a:solidFill>
                <a:latin typeface="Arial MT"/>
                <a:cs typeface="Arial MT"/>
              </a:rPr>
              <a:t>technique </a:t>
            </a:r>
            <a:r>
              <a:rPr sz="1200" spc="-35">
                <a:solidFill>
                  <a:srgbClr val="1B181A"/>
                </a:solidFill>
                <a:latin typeface="Arial MT"/>
                <a:cs typeface="Arial MT"/>
              </a:rPr>
              <a:t>de </a:t>
            </a:r>
            <a:r>
              <a:rPr sz="1200" spc="-10">
                <a:solidFill>
                  <a:srgbClr val="1B181A"/>
                </a:solidFill>
                <a:latin typeface="Arial MT"/>
                <a:cs typeface="Arial MT"/>
              </a:rPr>
              <a:t>haut </a:t>
            </a:r>
            <a:r>
              <a:rPr sz="1200" spc="-30">
                <a:solidFill>
                  <a:srgbClr val="1B181A"/>
                </a:solidFill>
                <a:latin typeface="Arial MT"/>
                <a:cs typeface="Arial MT"/>
              </a:rPr>
              <a:t>niveau </a:t>
            </a:r>
            <a:r>
              <a:rPr sz="1200" spc="20">
                <a:solidFill>
                  <a:srgbClr val="1B181A"/>
                </a:solidFill>
                <a:latin typeface="Arial MT"/>
                <a:cs typeface="Arial MT"/>
              </a:rPr>
              <a:t>offre </a:t>
            </a:r>
            <a:r>
              <a:rPr sz="1200" spc="-30">
                <a:solidFill>
                  <a:srgbClr val="1B181A"/>
                </a:solidFill>
                <a:latin typeface="Arial MT"/>
                <a:cs typeface="Arial MT"/>
              </a:rPr>
              <a:t>ainsi </a:t>
            </a:r>
            <a:r>
              <a:rPr sz="1200" spc="-15">
                <a:solidFill>
                  <a:srgbClr val="1B181A"/>
                </a:solidFill>
                <a:latin typeface="Arial MT"/>
                <a:cs typeface="Arial MT"/>
              </a:rPr>
              <a:t>la </a:t>
            </a:r>
            <a:r>
              <a:rPr sz="1200" spc="-10">
                <a:solidFill>
                  <a:srgbClr val="1B181A"/>
                </a:solidFill>
                <a:latin typeface="Arial MT"/>
                <a:cs typeface="Arial MT"/>
              </a:rPr>
              <a:t> possibilité </a:t>
            </a:r>
            <a:r>
              <a:rPr sz="1200" spc="5">
                <a:solidFill>
                  <a:srgbClr val="1B181A"/>
                </a:solidFill>
                <a:latin typeface="Arial MT"/>
                <a:cs typeface="Arial MT"/>
              </a:rPr>
              <a:t>d’effectuer </a:t>
            </a:r>
            <a:r>
              <a:rPr sz="1200" spc="-55">
                <a:solidFill>
                  <a:srgbClr val="1B181A"/>
                </a:solidFill>
                <a:latin typeface="Arial MT"/>
                <a:cs typeface="Arial MT"/>
              </a:rPr>
              <a:t>des </a:t>
            </a:r>
            <a:r>
              <a:rPr sz="1200">
                <a:solidFill>
                  <a:srgbClr val="1B181A"/>
                </a:solidFill>
                <a:latin typeface="Arial MT"/>
                <a:cs typeface="Arial MT"/>
              </a:rPr>
              <a:t>formations </a:t>
            </a:r>
            <a:r>
              <a:rPr sz="1200" spc="-70">
                <a:solidFill>
                  <a:srgbClr val="1B181A"/>
                </a:solidFill>
                <a:latin typeface="Arial MT"/>
                <a:cs typeface="Arial MT"/>
              </a:rPr>
              <a:t>à </a:t>
            </a:r>
            <a:r>
              <a:rPr sz="1200" spc="-15">
                <a:solidFill>
                  <a:srgbClr val="1B181A"/>
                </a:solidFill>
                <a:latin typeface="Arial MT"/>
                <a:cs typeface="Arial MT"/>
              </a:rPr>
              <a:t>la </a:t>
            </a:r>
            <a:r>
              <a:rPr sz="1200" spc="-5">
                <a:solidFill>
                  <a:srgbClr val="1B181A"/>
                </a:solidFill>
                <a:latin typeface="Arial MT"/>
                <a:cs typeface="Arial MT"/>
              </a:rPr>
              <a:t>chirurgie </a:t>
            </a:r>
            <a:r>
              <a:rPr sz="1200">
                <a:solidFill>
                  <a:srgbClr val="1B181A"/>
                </a:solidFill>
                <a:latin typeface="Arial MT"/>
                <a:cs typeface="Arial MT"/>
              </a:rPr>
              <a:t> </a:t>
            </a:r>
            <a:r>
              <a:rPr sz="1200" spc="-10">
                <a:solidFill>
                  <a:srgbClr val="1B181A"/>
                </a:solidFill>
                <a:latin typeface="Arial MT"/>
                <a:cs typeface="Arial MT"/>
              </a:rPr>
              <a:t>mini-invasive,</a:t>
            </a:r>
            <a:r>
              <a:rPr sz="1200" spc="-5">
                <a:solidFill>
                  <a:srgbClr val="1B181A"/>
                </a:solidFill>
                <a:latin typeface="Arial MT"/>
                <a:cs typeface="Arial MT"/>
              </a:rPr>
              <a:t> </a:t>
            </a:r>
            <a:r>
              <a:rPr sz="1200" spc="-10">
                <a:solidFill>
                  <a:srgbClr val="1B181A"/>
                </a:solidFill>
                <a:latin typeface="Arial MT"/>
                <a:cs typeface="Arial MT"/>
              </a:rPr>
              <a:t>notamment</a:t>
            </a:r>
            <a:r>
              <a:rPr sz="1200" spc="-5">
                <a:solidFill>
                  <a:srgbClr val="1B181A"/>
                </a:solidFill>
                <a:latin typeface="Arial MT"/>
                <a:cs typeface="Arial MT"/>
              </a:rPr>
              <a:t> </a:t>
            </a:r>
            <a:r>
              <a:rPr sz="1200" spc="-25">
                <a:solidFill>
                  <a:srgbClr val="1B181A"/>
                </a:solidFill>
                <a:latin typeface="Arial MT"/>
                <a:cs typeface="Arial MT"/>
              </a:rPr>
              <a:t>vidéoscopique</a:t>
            </a:r>
            <a:r>
              <a:rPr sz="1200" spc="-20">
                <a:solidFill>
                  <a:srgbClr val="1B181A"/>
                </a:solidFill>
                <a:latin typeface="Arial MT"/>
                <a:cs typeface="Arial MT"/>
              </a:rPr>
              <a:t> </a:t>
            </a:r>
            <a:r>
              <a:rPr sz="1200">
                <a:solidFill>
                  <a:srgbClr val="1B181A"/>
                </a:solidFill>
                <a:latin typeface="Arial MT"/>
                <a:cs typeface="Arial MT"/>
              </a:rPr>
              <a:t>et </a:t>
            </a:r>
            <a:r>
              <a:rPr sz="1200" spc="5">
                <a:solidFill>
                  <a:srgbClr val="1B181A"/>
                </a:solidFill>
                <a:latin typeface="Arial MT"/>
                <a:cs typeface="Arial MT"/>
              </a:rPr>
              <a:t> robotique, </a:t>
            </a:r>
            <a:r>
              <a:rPr sz="1200" spc="-15">
                <a:solidFill>
                  <a:srgbClr val="1B181A"/>
                </a:solidFill>
                <a:latin typeface="Arial MT"/>
                <a:cs typeface="Arial MT"/>
              </a:rPr>
              <a:t>sur </a:t>
            </a:r>
            <a:r>
              <a:rPr sz="1200" spc="-30">
                <a:solidFill>
                  <a:srgbClr val="1B181A"/>
                </a:solidFill>
                <a:latin typeface="Arial MT"/>
                <a:cs typeface="Arial MT"/>
              </a:rPr>
              <a:t>une </a:t>
            </a:r>
            <a:r>
              <a:rPr sz="1200" spc="-5">
                <a:solidFill>
                  <a:srgbClr val="1B181A"/>
                </a:solidFill>
                <a:latin typeface="Arial MT"/>
                <a:cs typeface="Arial MT"/>
              </a:rPr>
              <a:t>palette allant </a:t>
            </a:r>
            <a:r>
              <a:rPr sz="1200" spc="-55">
                <a:solidFill>
                  <a:srgbClr val="1B181A"/>
                </a:solidFill>
                <a:latin typeface="Arial MT"/>
                <a:cs typeface="Arial MT"/>
              </a:rPr>
              <a:t>des gestes </a:t>
            </a:r>
            <a:r>
              <a:rPr sz="1200" spc="-35">
                <a:solidFill>
                  <a:srgbClr val="1B181A"/>
                </a:solidFill>
                <a:latin typeface="Arial MT"/>
                <a:cs typeface="Arial MT"/>
              </a:rPr>
              <a:t>de </a:t>
            </a:r>
            <a:r>
              <a:rPr sz="1200" spc="-60">
                <a:solidFill>
                  <a:srgbClr val="1B181A"/>
                </a:solidFill>
                <a:latin typeface="Arial MT"/>
                <a:cs typeface="Arial MT"/>
              </a:rPr>
              <a:t>base </a:t>
            </a:r>
            <a:r>
              <a:rPr sz="1200" spc="-55">
                <a:solidFill>
                  <a:srgbClr val="1B181A"/>
                </a:solidFill>
                <a:latin typeface="Arial MT"/>
                <a:cs typeface="Arial MT"/>
              </a:rPr>
              <a:t> </a:t>
            </a:r>
            <a:r>
              <a:rPr sz="1200">
                <a:solidFill>
                  <a:srgbClr val="1B181A"/>
                </a:solidFill>
                <a:latin typeface="Arial MT"/>
                <a:cs typeface="Arial MT"/>
              </a:rPr>
              <a:t>et</a:t>
            </a:r>
            <a:r>
              <a:rPr sz="1200" spc="-20">
                <a:solidFill>
                  <a:srgbClr val="1B181A"/>
                </a:solidFill>
                <a:latin typeface="Arial MT"/>
                <a:cs typeface="Arial MT"/>
              </a:rPr>
              <a:t> </a:t>
            </a:r>
            <a:r>
              <a:rPr sz="1200" spc="-70">
                <a:solidFill>
                  <a:srgbClr val="1B181A"/>
                </a:solidFill>
                <a:latin typeface="Arial MT"/>
                <a:cs typeface="Arial MT"/>
              </a:rPr>
              <a:t>à</a:t>
            </a:r>
            <a:r>
              <a:rPr sz="1200" spc="-20">
                <a:solidFill>
                  <a:srgbClr val="1B181A"/>
                </a:solidFill>
                <a:latin typeface="Arial MT"/>
                <a:cs typeface="Arial MT"/>
              </a:rPr>
              <a:t> </a:t>
            </a:r>
            <a:r>
              <a:rPr sz="1200" spc="-15">
                <a:solidFill>
                  <a:srgbClr val="1B181A"/>
                </a:solidFill>
                <a:latin typeface="Arial MT"/>
                <a:cs typeface="Arial MT"/>
              </a:rPr>
              <a:t>la</a:t>
            </a:r>
            <a:r>
              <a:rPr sz="1200" spc="-20">
                <a:solidFill>
                  <a:srgbClr val="1B181A"/>
                </a:solidFill>
                <a:latin typeface="Arial MT"/>
                <a:cs typeface="Arial MT"/>
              </a:rPr>
              <a:t> </a:t>
            </a:r>
            <a:r>
              <a:rPr sz="1200" spc="-10">
                <a:solidFill>
                  <a:srgbClr val="1B181A"/>
                </a:solidFill>
                <a:latin typeface="Arial MT"/>
                <a:cs typeface="Arial MT"/>
              </a:rPr>
              <a:t>réalisation</a:t>
            </a:r>
            <a:r>
              <a:rPr sz="1200" spc="-20">
                <a:solidFill>
                  <a:srgbClr val="1B181A"/>
                </a:solidFill>
                <a:latin typeface="Arial MT"/>
                <a:cs typeface="Arial MT"/>
              </a:rPr>
              <a:t> </a:t>
            </a:r>
            <a:r>
              <a:rPr sz="1200" spc="-35">
                <a:solidFill>
                  <a:srgbClr val="1B181A"/>
                </a:solidFill>
                <a:latin typeface="Arial MT"/>
                <a:cs typeface="Arial MT"/>
              </a:rPr>
              <a:t>de</a:t>
            </a:r>
            <a:r>
              <a:rPr sz="1200" spc="-20">
                <a:solidFill>
                  <a:srgbClr val="1B181A"/>
                </a:solidFill>
                <a:latin typeface="Arial MT"/>
                <a:cs typeface="Arial MT"/>
              </a:rPr>
              <a:t> </a:t>
            </a:r>
            <a:r>
              <a:rPr sz="1200" spc="-15">
                <a:solidFill>
                  <a:srgbClr val="1B181A"/>
                </a:solidFill>
                <a:latin typeface="Arial MT"/>
                <a:cs typeface="Arial MT"/>
              </a:rPr>
              <a:t>procédures</a:t>
            </a:r>
            <a:r>
              <a:rPr sz="1200" spc="-20">
                <a:solidFill>
                  <a:srgbClr val="1B181A"/>
                </a:solidFill>
                <a:latin typeface="Arial MT"/>
                <a:cs typeface="Arial MT"/>
              </a:rPr>
              <a:t> </a:t>
            </a:r>
            <a:r>
              <a:rPr sz="1200" spc="-15">
                <a:solidFill>
                  <a:srgbClr val="1B181A"/>
                </a:solidFill>
                <a:latin typeface="Arial MT"/>
                <a:cs typeface="Arial MT"/>
              </a:rPr>
              <a:t>complètes.</a:t>
            </a:r>
            <a:endParaRPr sz="1200">
              <a:latin typeface="Arial MT"/>
              <a:cs typeface="Arial MT"/>
            </a:endParaRPr>
          </a:p>
          <a:p>
            <a:pPr marL="12700" marR="5080" algn="just">
              <a:lnSpc>
                <a:spcPct val="104200"/>
              </a:lnSpc>
            </a:pPr>
            <a:r>
              <a:rPr sz="1200">
                <a:solidFill>
                  <a:srgbClr val="1B181A"/>
                </a:solidFill>
                <a:latin typeface="Arial MT"/>
                <a:cs typeface="Arial MT"/>
              </a:rPr>
              <a:t>Enfin,</a:t>
            </a:r>
            <a:r>
              <a:rPr sz="1200" spc="5">
                <a:solidFill>
                  <a:srgbClr val="1B181A"/>
                </a:solidFill>
                <a:latin typeface="Arial MT"/>
                <a:cs typeface="Arial MT"/>
              </a:rPr>
              <a:t> </a:t>
            </a:r>
            <a:r>
              <a:rPr sz="1200" spc="-55">
                <a:solidFill>
                  <a:srgbClr val="1B181A"/>
                </a:solidFill>
                <a:latin typeface="Arial MT"/>
                <a:cs typeface="Arial MT"/>
              </a:rPr>
              <a:t>des</a:t>
            </a:r>
            <a:r>
              <a:rPr sz="1200" spc="-50">
                <a:solidFill>
                  <a:srgbClr val="1B181A"/>
                </a:solidFill>
                <a:latin typeface="Arial MT"/>
                <a:cs typeface="Arial MT"/>
              </a:rPr>
              <a:t> </a:t>
            </a:r>
            <a:r>
              <a:rPr sz="1200" spc="-40">
                <a:solidFill>
                  <a:srgbClr val="1B181A"/>
                </a:solidFill>
                <a:latin typeface="Arial MT"/>
                <a:cs typeface="Arial MT"/>
              </a:rPr>
              <a:t>salles</a:t>
            </a:r>
            <a:r>
              <a:rPr sz="1200" spc="-35">
                <a:solidFill>
                  <a:srgbClr val="1B181A"/>
                </a:solidFill>
                <a:latin typeface="Arial MT"/>
                <a:cs typeface="Arial MT"/>
              </a:rPr>
              <a:t> </a:t>
            </a:r>
            <a:r>
              <a:rPr sz="1200">
                <a:solidFill>
                  <a:srgbClr val="1B181A"/>
                </a:solidFill>
                <a:latin typeface="Arial MT"/>
                <a:cs typeface="Arial MT"/>
              </a:rPr>
              <a:t>travail</a:t>
            </a:r>
            <a:r>
              <a:rPr sz="1200" spc="5">
                <a:solidFill>
                  <a:srgbClr val="1B181A"/>
                </a:solidFill>
                <a:latin typeface="Arial MT"/>
                <a:cs typeface="Arial MT"/>
              </a:rPr>
              <a:t> </a:t>
            </a:r>
            <a:r>
              <a:rPr sz="1200" spc="-50">
                <a:solidFill>
                  <a:srgbClr val="1B181A"/>
                </a:solidFill>
                <a:latin typeface="Arial MT"/>
                <a:cs typeface="Arial MT"/>
              </a:rPr>
              <a:t>séparées</a:t>
            </a:r>
            <a:r>
              <a:rPr sz="1200" spc="-45">
                <a:solidFill>
                  <a:srgbClr val="1B181A"/>
                </a:solidFill>
                <a:latin typeface="Arial MT"/>
                <a:cs typeface="Arial MT"/>
              </a:rPr>
              <a:t> </a:t>
            </a:r>
            <a:r>
              <a:rPr sz="1200" spc="20">
                <a:solidFill>
                  <a:srgbClr val="1B181A"/>
                </a:solidFill>
                <a:latin typeface="Arial MT"/>
                <a:cs typeface="Arial MT"/>
              </a:rPr>
              <a:t>offrent </a:t>
            </a:r>
            <a:r>
              <a:rPr sz="1200" spc="25">
                <a:solidFill>
                  <a:srgbClr val="1B181A"/>
                </a:solidFill>
                <a:latin typeface="Arial MT"/>
                <a:cs typeface="Arial MT"/>
              </a:rPr>
              <a:t> </a:t>
            </a:r>
            <a:r>
              <a:rPr sz="1200" spc="-15">
                <a:solidFill>
                  <a:srgbClr val="1B181A"/>
                </a:solidFill>
                <a:latin typeface="Arial MT"/>
                <a:cs typeface="Arial MT"/>
              </a:rPr>
              <a:t>la </a:t>
            </a:r>
            <a:r>
              <a:rPr sz="1200" spc="-10">
                <a:solidFill>
                  <a:srgbClr val="1B181A"/>
                </a:solidFill>
                <a:latin typeface="Arial MT"/>
                <a:cs typeface="Arial MT"/>
              </a:rPr>
              <a:t> possibilité</a:t>
            </a:r>
            <a:r>
              <a:rPr sz="1200" spc="-5">
                <a:solidFill>
                  <a:srgbClr val="1B181A"/>
                </a:solidFill>
                <a:latin typeface="Arial MT"/>
                <a:cs typeface="Arial MT"/>
              </a:rPr>
              <a:t> </a:t>
            </a:r>
            <a:r>
              <a:rPr sz="1200" spc="-35">
                <a:solidFill>
                  <a:srgbClr val="1B181A"/>
                </a:solidFill>
                <a:latin typeface="Arial MT"/>
                <a:cs typeface="Arial MT"/>
              </a:rPr>
              <a:t>de</a:t>
            </a:r>
            <a:r>
              <a:rPr sz="1200" spc="-30">
                <a:solidFill>
                  <a:srgbClr val="1B181A"/>
                </a:solidFill>
                <a:latin typeface="Arial MT"/>
                <a:cs typeface="Arial MT"/>
              </a:rPr>
              <a:t> </a:t>
            </a:r>
            <a:r>
              <a:rPr sz="1200" spc="5">
                <a:solidFill>
                  <a:srgbClr val="1B181A"/>
                </a:solidFill>
                <a:latin typeface="Arial MT"/>
                <a:cs typeface="Arial MT"/>
              </a:rPr>
              <a:t>travailler</a:t>
            </a:r>
            <a:r>
              <a:rPr sz="1200" spc="345">
                <a:solidFill>
                  <a:srgbClr val="1B181A"/>
                </a:solidFill>
                <a:latin typeface="Arial MT"/>
                <a:cs typeface="Arial MT"/>
              </a:rPr>
              <a:t> </a:t>
            </a:r>
            <a:r>
              <a:rPr sz="1200" spc="-40">
                <a:solidFill>
                  <a:srgbClr val="1B181A"/>
                </a:solidFill>
                <a:latin typeface="Arial MT"/>
                <a:cs typeface="Arial MT"/>
              </a:rPr>
              <a:t>en</a:t>
            </a:r>
            <a:r>
              <a:rPr sz="1200" spc="-35">
                <a:solidFill>
                  <a:srgbClr val="1B181A"/>
                </a:solidFill>
                <a:latin typeface="Arial MT"/>
                <a:cs typeface="Arial MT"/>
              </a:rPr>
              <a:t> </a:t>
            </a:r>
            <a:r>
              <a:rPr sz="1200" spc="-5">
                <a:solidFill>
                  <a:srgbClr val="1B181A"/>
                </a:solidFill>
                <a:latin typeface="Arial MT"/>
                <a:cs typeface="Arial MT"/>
              </a:rPr>
              <a:t>petits</a:t>
            </a:r>
            <a:r>
              <a:rPr sz="1200">
                <a:solidFill>
                  <a:srgbClr val="1B181A"/>
                </a:solidFill>
                <a:latin typeface="Arial MT"/>
                <a:cs typeface="Arial MT"/>
              </a:rPr>
              <a:t> </a:t>
            </a:r>
            <a:r>
              <a:rPr sz="1200" spc="-20">
                <a:solidFill>
                  <a:srgbClr val="1B181A"/>
                </a:solidFill>
                <a:latin typeface="Arial MT"/>
                <a:cs typeface="Arial MT"/>
              </a:rPr>
              <a:t>groupes,</a:t>
            </a:r>
            <a:r>
              <a:rPr sz="1200" spc="295">
                <a:solidFill>
                  <a:srgbClr val="1B181A"/>
                </a:solidFill>
                <a:latin typeface="Arial MT"/>
                <a:cs typeface="Arial MT"/>
              </a:rPr>
              <a:t> </a:t>
            </a:r>
            <a:r>
              <a:rPr sz="1200">
                <a:solidFill>
                  <a:srgbClr val="1B181A"/>
                </a:solidFill>
                <a:latin typeface="Arial MT"/>
                <a:cs typeface="Arial MT"/>
              </a:rPr>
              <a:t>et </a:t>
            </a:r>
            <a:r>
              <a:rPr sz="1200" spc="5">
                <a:solidFill>
                  <a:srgbClr val="1B181A"/>
                </a:solidFill>
                <a:latin typeface="Arial MT"/>
                <a:cs typeface="Arial MT"/>
              </a:rPr>
              <a:t> </a:t>
            </a:r>
            <a:r>
              <a:rPr sz="1200" spc="15">
                <a:solidFill>
                  <a:srgbClr val="1B181A"/>
                </a:solidFill>
                <a:latin typeface="Arial MT"/>
                <a:cs typeface="Arial MT"/>
              </a:rPr>
              <a:t>l'auditorium </a:t>
            </a:r>
            <a:r>
              <a:rPr sz="1200" spc="-10">
                <a:solidFill>
                  <a:srgbClr val="1B181A"/>
                </a:solidFill>
                <a:latin typeface="Arial MT"/>
                <a:cs typeface="Arial MT"/>
              </a:rPr>
              <a:t>entièrement</a:t>
            </a:r>
            <a:r>
              <a:rPr sz="1200" spc="-5">
                <a:solidFill>
                  <a:srgbClr val="1B181A"/>
                </a:solidFill>
                <a:latin typeface="Arial MT"/>
                <a:cs typeface="Arial MT"/>
              </a:rPr>
              <a:t> </a:t>
            </a:r>
            <a:r>
              <a:rPr sz="1200" spc="-30">
                <a:solidFill>
                  <a:srgbClr val="1B181A"/>
                </a:solidFill>
                <a:latin typeface="Arial MT"/>
                <a:cs typeface="Arial MT"/>
              </a:rPr>
              <a:t>connectés</a:t>
            </a:r>
            <a:r>
              <a:rPr sz="1200" spc="-25">
                <a:solidFill>
                  <a:srgbClr val="1B181A"/>
                </a:solidFill>
                <a:latin typeface="Arial MT"/>
                <a:cs typeface="Arial MT"/>
              </a:rPr>
              <a:t> </a:t>
            </a:r>
            <a:r>
              <a:rPr sz="1200" spc="-50">
                <a:solidFill>
                  <a:srgbClr val="1B181A"/>
                </a:solidFill>
                <a:latin typeface="Arial MT"/>
                <a:cs typeface="Arial MT"/>
              </a:rPr>
              <a:t>aux</a:t>
            </a:r>
            <a:r>
              <a:rPr sz="1200" spc="-45">
                <a:solidFill>
                  <a:srgbClr val="1B181A"/>
                </a:solidFill>
                <a:latin typeface="Arial MT"/>
                <a:cs typeface="Arial MT"/>
              </a:rPr>
              <a:t> </a:t>
            </a:r>
            <a:r>
              <a:rPr sz="1200" spc="-40">
                <a:solidFill>
                  <a:srgbClr val="1B181A"/>
                </a:solidFill>
                <a:latin typeface="Arial MT"/>
                <a:cs typeface="Arial MT"/>
              </a:rPr>
              <a:t>salles</a:t>
            </a:r>
            <a:r>
              <a:rPr sz="1200" spc="-35">
                <a:solidFill>
                  <a:srgbClr val="1B181A"/>
                </a:solidFill>
                <a:latin typeface="Arial MT"/>
                <a:cs typeface="Arial MT"/>
              </a:rPr>
              <a:t> de </a:t>
            </a:r>
            <a:r>
              <a:rPr sz="1200" spc="-30">
                <a:solidFill>
                  <a:srgbClr val="1B181A"/>
                </a:solidFill>
                <a:latin typeface="Arial MT"/>
                <a:cs typeface="Arial MT"/>
              </a:rPr>
              <a:t> </a:t>
            </a:r>
            <a:r>
              <a:rPr sz="1200" spc="-5">
                <a:solidFill>
                  <a:srgbClr val="1B181A"/>
                </a:solidFill>
                <a:latin typeface="Arial MT"/>
                <a:cs typeface="Arial MT"/>
              </a:rPr>
              <a:t>simulation,</a:t>
            </a:r>
            <a:r>
              <a:rPr sz="1200">
                <a:solidFill>
                  <a:srgbClr val="1B181A"/>
                </a:solidFill>
                <a:latin typeface="Arial MT"/>
                <a:cs typeface="Arial MT"/>
              </a:rPr>
              <a:t> </a:t>
            </a:r>
            <a:r>
              <a:rPr sz="1200" spc="-40">
                <a:solidFill>
                  <a:srgbClr val="1B181A"/>
                </a:solidFill>
                <a:latin typeface="Arial MT"/>
                <a:cs typeface="Arial MT"/>
              </a:rPr>
              <a:t>au</a:t>
            </a:r>
            <a:r>
              <a:rPr sz="1200" spc="-35">
                <a:solidFill>
                  <a:srgbClr val="1B181A"/>
                </a:solidFill>
                <a:latin typeface="Arial MT"/>
                <a:cs typeface="Arial MT"/>
              </a:rPr>
              <a:t> </a:t>
            </a:r>
            <a:r>
              <a:rPr sz="1200" spc="-5">
                <a:solidFill>
                  <a:srgbClr val="1B181A"/>
                </a:solidFill>
                <a:latin typeface="Arial MT"/>
                <a:cs typeface="Arial MT"/>
              </a:rPr>
              <a:t>bloc</a:t>
            </a:r>
            <a:r>
              <a:rPr sz="1200">
                <a:solidFill>
                  <a:srgbClr val="1B181A"/>
                </a:solidFill>
                <a:latin typeface="Arial MT"/>
                <a:cs typeface="Arial MT"/>
              </a:rPr>
              <a:t> </a:t>
            </a:r>
            <a:r>
              <a:rPr sz="1200" spc="-10">
                <a:solidFill>
                  <a:srgbClr val="1B181A"/>
                </a:solidFill>
                <a:latin typeface="Arial MT"/>
                <a:cs typeface="Arial MT"/>
              </a:rPr>
              <a:t>du</a:t>
            </a:r>
            <a:r>
              <a:rPr sz="1200" spc="-5">
                <a:solidFill>
                  <a:srgbClr val="1B181A"/>
                </a:solidFill>
                <a:latin typeface="Arial MT"/>
                <a:cs typeface="Arial MT"/>
              </a:rPr>
              <a:t> MTC</a:t>
            </a:r>
            <a:r>
              <a:rPr sz="1200">
                <a:solidFill>
                  <a:srgbClr val="1B181A"/>
                </a:solidFill>
                <a:latin typeface="Arial MT"/>
                <a:cs typeface="Arial MT"/>
              </a:rPr>
              <a:t> et</a:t>
            </a:r>
            <a:r>
              <a:rPr sz="1200" spc="5">
                <a:solidFill>
                  <a:srgbClr val="1B181A"/>
                </a:solidFill>
                <a:latin typeface="Arial MT"/>
                <a:cs typeface="Arial MT"/>
              </a:rPr>
              <a:t> </a:t>
            </a:r>
            <a:r>
              <a:rPr sz="1200" spc="-50">
                <a:solidFill>
                  <a:srgbClr val="1B181A"/>
                </a:solidFill>
                <a:latin typeface="Arial MT"/>
                <a:cs typeface="Arial MT"/>
              </a:rPr>
              <a:t>aux</a:t>
            </a:r>
            <a:r>
              <a:rPr sz="1200" spc="-45">
                <a:solidFill>
                  <a:srgbClr val="1B181A"/>
                </a:solidFill>
                <a:latin typeface="Arial MT"/>
                <a:cs typeface="Arial MT"/>
              </a:rPr>
              <a:t> </a:t>
            </a:r>
            <a:r>
              <a:rPr sz="1200" spc="-40">
                <a:solidFill>
                  <a:srgbClr val="1B181A"/>
                </a:solidFill>
                <a:latin typeface="Arial MT"/>
                <a:cs typeface="Arial MT"/>
              </a:rPr>
              <a:t>salles </a:t>
            </a:r>
            <a:r>
              <a:rPr sz="1200" spc="-35">
                <a:solidFill>
                  <a:srgbClr val="1B181A"/>
                </a:solidFill>
                <a:latin typeface="Arial MT"/>
                <a:cs typeface="Arial MT"/>
              </a:rPr>
              <a:t> </a:t>
            </a:r>
            <a:r>
              <a:rPr sz="1200" spc="5">
                <a:solidFill>
                  <a:srgbClr val="1B181A"/>
                </a:solidFill>
                <a:latin typeface="Arial MT"/>
                <a:cs typeface="Arial MT"/>
              </a:rPr>
              <a:t>d’intervention </a:t>
            </a:r>
            <a:r>
              <a:rPr sz="1200" spc="-10">
                <a:solidFill>
                  <a:srgbClr val="1B181A"/>
                </a:solidFill>
                <a:latin typeface="Arial MT"/>
                <a:cs typeface="Arial MT"/>
              </a:rPr>
              <a:t>du </a:t>
            </a:r>
            <a:r>
              <a:rPr sz="1200" spc="-45">
                <a:solidFill>
                  <a:srgbClr val="1B181A"/>
                </a:solidFill>
                <a:latin typeface="Arial MT"/>
                <a:cs typeface="Arial MT"/>
              </a:rPr>
              <a:t>CHU </a:t>
            </a:r>
            <a:r>
              <a:rPr sz="1200" spc="-35">
                <a:solidFill>
                  <a:srgbClr val="1B181A"/>
                </a:solidFill>
                <a:latin typeface="Arial MT"/>
                <a:cs typeface="Arial MT"/>
              </a:rPr>
              <a:t>de </a:t>
            </a:r>
            <a:r>
              <a:rPr sz="1200" spc="-50">
                <a:solidFill>
                  <a:srgbClr val="1B181A"/>
                </a:solidFill>
                <a:latin typeface="Arial MT"/>
                <a:cs typeface="Arial MT"/>
              </a:rPr>
              <a:t>Rouen </a:t>
            </a:r>
            <a:r>
              <a:rPr sz="1200" spc="-5">
                <a:solidFill>
                  <a:srgbClr val="1B181A"/>
                </a:solidFill>
                <a:latin typeface="Arial MT"/>
                <a:cs typeface="Arial MT"/>
              </a:rPr>
              <a:t>permet </a:t>
            </a:r>
            <a:r>
              <a:rPr sz="1200" spc="-35">
                <a:solidFill>
                  <a:srgbClr val="1B181A"/>
                </a:solidFill>
                <a:latin typeface="Arial MT"/>
                <a:cs typeface="Arial MT"/>
              </a:rPr>
              <a:t>de </a:t>
            </a:r>
            <a:r>
              <a:rPr sz="1200" spc="5">
                <a:solidFill>
                  <a:srgbClr val="1B181A"/>
                </a:solidFill>
                <a:latin typeface="Arial MT"/>
                <a:cs typeface="Arial MT"/>
              </a:rPr>
              <a:t>diffuser </a:t>
            </a:r>
            <a:r>
              <a:rPr sz="1200" spc="-320">
                <a:solidFill>
                  <a:srgbClr val="1B181A"/>
                </a:solidFill>
                <a:latin typeface="Arial MT"/>
                <a:cs typeface="Arial MT"/>
              </a:rPr>
              <a:t> </a:t>
            </a:r>
            <a:r>
              <a:rPr sz="1200" spc="-40">
                <a:solidFill>
                  <a:srgbClr val="1B181A"/>
                </a:solidFill>
                <a:latin typeface="Arial MT"/>
                <a:cs typeface="Arial MT"/>
              </a:rPr>
              <a:t>au</a:t>
            </a:r>
            <a:r>
              <a:rPr sz="1200" spc="-25">
                <a:solidFill>
                  <a:srgbClr val="1B181A"/>
                </a:solidFill>
                <a:latin typeface="Arial MT"/>
                <a:cs typeface="Arial MT"/>
              </a:rPr>
              <a:t> </a:t>
            </a:r>
            <a:r>
              <a:rPr sz="1200" spc="-20">
                <a:solidFill>
                  <a:srgbClr val="1B181A"/>
                </a:solidFill>
                <a:latin typeface="Arial MT"/>
                <a:cs typeface="Arial MT"/>
              </a:rPr>
              <a:t>plus grand </a:t>
            </a:r>
            <a:r>
              <a:rPr sz="1200">
                <a:solidFill>
                  <a:srgbClr val="1B181A"/>
                </a:solidFill>
                <a:latin typeface="Arial MT"/>
                <a:cs typeface="Arial MT"/>
              </a:rPr>
              <a:t>nombre.</a:t>
            </a:r>
            <a:endParaRPr sz="1200">
              <a:latin typeface="Arial MT"/>
              <a:cs typeface="Arial MT"/>
            </a:endParaRPr>
          </a:p>
          <a:p>
            <a:pPr>
              <a:lnSpc>
                <a:spcPct val="100000"/>
              </a:lnSpc>
            </a:pPr>
            <a:endParaRPr sz="1300">
              <a:latin typeface="Arial MT"/>
              <a:cs typeface="Arial MT"/>
            </a:endParaRPr>
          </a:p>
          <a:p>
            <a:pPr marL="12700" marR="5080" algn="just">
              <a:lnSpc>
                <a:spcPct val="104200"/>
              </a:lnSpc>
            </a:pPr>
            <a:r>
              <a:rPr sz="1200" spc="-45">
                <a:solidFill>
                  <a:srgbClr val="1B181A"/>
                </a:solidFill>
                <a:latin typeface="Arial MT"/>
                <a:cs typeface="Arial MT"/>
              </a:rPr>
              <a:t>Par</a:t>
            </a:r>
            <a:r>
              <a:rPr sz="1200" spc="-40">
                <a:solidFill>
                  <a:srgbClr val="1B181A"/>
                </a:solidFill>
                <a:latin typeface="Arial MT"/>
                <a:cs typeface="Arial MT"/>
              </a:rPr>
              <a:t> </a:t>
            </a:r>
            <a:r>
              <a:rPr sz="1200" spc="-5">
                <a:solidFill>
                  <a:srgbClr val="1B181A"/>
                </a:solidFill>
                <a:latin typeface="Arial MT"/>
                <a:cs typeface="Arial MT"/>
              </a:rPr>
              <a:t>ailleurs,</a:t>
            </a:r>
            <a:r>
              <a:rPr sz="1200">
                <a:solidFill>
                  <a:srgbClr val="1B181A"/>
                </a:solidFill>
                <a:latin typeface="Arial MT"/>
                <a:cs typeface="Arial MT"/>
              </a:rPr>
              <a:t> </a:t>
            </a:r>
            <a:r>
              <a:rPr sz="1200" spc="-15">
                <a:solidFill>
                  <a:srgbClr val="1B181A"/>
                </a:solidFill>
                <a:latin typeface="Arial MT"/>
                <a:cs typeface="Arial MT"/>
              </a:rPr>
              <a:t>un</a:t>
            </a:r>
            <a:r>
              <a:rPr sz="1200" spc="-10">
                <a:solidFill>
                  <a:srgbClr val="1B181A"/>
                </a:solidFill>
                <a:latin typeface="Arial MT"/>
                <a:cs typeface="Arial MT"/>
              </a:rPr>
              <a:t> programme</a:t>
            </a:r>
            <a:r>
              <a:rPr sz="1200" spc="-5">
                <a:solidFill>
                  <a:srgbClr val="1B181A"/>
                </a:solidFill>
                <a:latin typeface="Arial MT"/>
                <a:cs typeface="Arial MT"/>
              </a:rPr>
              <a:t> </a:t>
            </a:r>
            <a:r>
              <a:rPr sz="1200" spc="-35">
                <a:solidFill>
                  <a:srgbClr val="1B181A"/>
                </a:solidFill>
                <a:latin typeface="Arial MT"/>
                <a:cs typeface="Arial MT"/>
              </a:rPr>
              <a:t>de</a:t>
            </a:r>
            <a:r>
              <a:rPr sz="1200" spc="-30">
                <a:solidFill>
                  <a:srgbClr val="1B181A"/>
                </a:solidFill>
                <a:latin typeface="Arial MT"/>
                <a:cs typeface="Arial MT"/>
              </a:rPr>
              <a:t> </a:t>
            </a:r>
            <a:r>
              <a:rPr sz="1200" spc="-15">
                <a:solidFill>
                  <a:srgbClr val="1B181A"/>
                </a:solidFill>
                <a:latin typeface="Arial MT"/>
                <a:cs typeface="Arial MT"/>
              </a:rPr>
              <a:t>patients</a:t>
            </a:r>
            <a:r>
              <a:rPr sz="1200" spc="300">
                <a:solidFill>
                  <a:srgbClr val="1B181A"/>
                </a:solidFill>
                <a:latin typeface="Arial MT"/>
                <a:cs typeface="Arial MT"/>
              </a:rPr>
              <a:t> </a:t>
            </a:r>
            <a:r>
              <a:rPr sz="1200" spc="-30">
                <a:solidFill>
                  <a:srgbClr val="1B181A"/>
                </a:solidFill>
                <a:latin typeface="Arial MT"/>
                <a:cs typeface="Arial MT"/>
              </a:rPr>
              <a:t>simulés </a:t>
            </a:r>
            <a:r>
              <a:rPr sz="1200" spc="-25">
                <a:solidFill>
                  <a:srgbClr val="1B181A"/>
                </a:solidFill>
                <a:latin typeface="Arial MT"/>
                <a:cs typeface="Arial MT"/>
              </a:rPr>
              <a:t> </a:t>
            </a:r>
            <a:r>
              <a:rPr sz="1200" spc="5">
                <a:solidFill>
                  <a:srgbClr val="1B181A"/>
                </a:solidFill>
                <a:latin typeface="Arial MT"/>
                <a:cs typeface="Arial MT"/>
              </a:rPr>
              <a:t>pour</a:t>
            </a:r>
            <a:r>
              <a:rPr sz="1200" spc="10">
                <a:solidFill>
                  <a:srgbClr val="1B181A"/>
                </a:solidFill>
                <a:latin typeface="Arial MT"/>
                <a:cs typeface="Arial MT"/>
              </a:rPr>
              <a:t> </a:t>
            </a:r>
            <a:r>
              <a:rPr sz="1200">
                <a:solidFill>
                  <a:srgbClr val="1B181A"/>
                </a:solidFill>
                <a:latin typeface="Arial MT"/>
                <a:cs typeface="Arial MT"/>
              </a:rPr>
              <a:t>l’entrainement</a:t>
            </a:r>
            <a:r>
              <a:rPr sz="1200" spc="5">
                <a:solidFill>
                  <a:srgbClr val="1B181A"/>
                </a:solidFill>
                <a:latin typeface="Arial MT"/>
                <a:cs typeface="Arial MT"/>
              </a:rPr>
              <a:t> </a:t>
            </a:r>
            <a:r>
              <a:rPr sz="1200" spc="-55">
                <a:solidFill>
                  <a:srgbClr val="1B181A"/>
                </a:solidFill>
                <a:latin typeface="Arial MT"/>
                <a:cs typeface="Arial MT"/>
              </a:rPr>
              <a:t>des</a:t>
            </a:r>
            <a:r>
              <a:rPr sz="1200" spc="-50">
                <a:solidFill>
                  <a:srgbClr val="1B181A"/>
                </a:solidFill>
                <a:latin typeface="Arial MT"/>
                <a:cs typeface="Arial MT"/>
              </a:rPr>
              <a:t> </a:t>
            </a:r>
            <a:r>
              <a:rPr sz="1200" spc="-30">
                <a:solidFill>
                  <a:srgbClr val="1B181A"/>
                </a:solidFill>
                <a:latin typeface="Arial MT"/>
                <a:cs typeface="Arial MT"/>
              </a:rPr>
              <a:t>compétences</a:t>
            </a:r>
            <a:r>
              <a:rPr sz="1200" spc="-25">
                <a:solidFill>
                  <a:srgbClr val="1B181A"/>
                </a:solidFill>
                <a:latin typeface="Arial MT"/>
                <a:cs typeface="Arial MT"/>
              </a:rPr>
              <a:t> </a:t>
            </a:r>
            <a:r>
              <a:rPr sz="1200" spc="-15">
                <a:solidFill>
                  <a:srgbClr val="1B181A"/>
                </a:solidFill>
                <a:latin typeface="Arial MT"/>
                <a:cs typeface="Arial MT"/>
              </a:rPr>
              <a:t>non </a:t>
            </a:r>
            <a:r>
              <a:rPr sz="1200" spc="-10">
                <a:solidFill>
                  <a:srgbClr val="1B181A"/>
                </a:solidFill>
                <a:latin typeface="Arial MT"/>
                <a:cs typeface="Arial MT"/>
              </a:rPr>
              <a:t> </a:t>
            </a:r>
            <a:r>
              <a:rPr sz="1200" spc="-15">
                <a:solidFill>
                  <a:srgbClr val="1B181A"/>
                </a:solidFill>
                <a:latin typeface="Arial MT"/>
                <a:cs typeface="Arial MT"/>
              </a:rPr>
              <a:t>chirurgicales</a:t>
            </a:r>
            <a:r>
              <a:rPr sz="1200" spc="-10">
                <a:solidFill>
                  <a:srgbClr val="1B181A"/>
                </a:solidFill>
                <a:latin typeface="Arial MT"/>
                <a:cs typeface="Arial MT"/>
              </a:rPr>
              <a:t> </a:t>
            </a:r>
            <a:r>
              <a:rPr sz="1200" spc="-15">
                <a:solidFill>
                  <a:srgbClr val="1B181A"/>
                </a:solidFill>
                <a:latin typeface="Arial MT"/>
                <a:cs typeface="Arial MT"/>
              </a:rPr>
              <a:t>individuelles</a:t>
            </a:r>
            <a:r>
              <a:rPr sz="1200" spc="-10">
                <a:solidFill>
                  <a:srgbClr val="1B181A"/>
                </a:solidFill>
                <a:latin typeface="Arial MT"/>
                <a:cs typeface="Arial MT"/>
              </a:rPr>
              <a:t> </a:t>
            </a:r>
            <a:r>
              <a:rPr sz="1200" spc="-30">
                <a:solidFill>
                  <a:srgbClr val="1B181A"/>
                </a:solidFill>
                <a:latin typeface="Arial MT"/>
                <a:cs typeface="Arial MT"/>
              </a:rPr>
              <a:t>est</a:t>
            </a:r>
            <a:r>
              <a:rPr sz="1200" spc="-25">
                <a:solidFill>
                  <a:srgbClr val="1B181A"/>
                </a:solidFill>
                <a:latin typeface="Arial MT"/>
                <a:cs typeface="Arial MT"/>
              </a:rPr>
              <a:t> développé</a:t>
            </a:r>
            <a:r>
              <a:rPr sz="1200" spc="-20">
                <a:solidFill>
                  <a:srgbClr val="1B181A"/>
                </a:solidFill>
                <a:latin typeface="Arial MT"/>
                <a:cs typeface="Arial MT"/>
              </a:rPr>
              <a:t> </a:t>
            </a:r>
            <a:r>
              <a:rPr sz="1200" spc="-5">
                <a:solidFill>
                  <a:srgbClr val="1B181A"/>
                </a:solidFill>
                <a:latin typeface="Arial MT"/>
                <a:cs typeface="Arial MT"/>
              </a:rPr>
              <a:t>par</a:t>
            </a:r>
            <a:r>
              <a:rPr sz="1200" spc="320">
                <a:solidFill>
                  <a:srgbClr val="1B181A"/>
                </a:solidFill>
                <a:latin typeface="Arial MT"/>
                <a:cs typeface="Arial MT"/>
              </a:rPr>
              <a:t> </a:t>
            </a:r>
            <a:r>
              <a:rPr sz="1200" spc="-15">
                <a:solidFill>
                  <a:srgbClr val="1B181A"/>
                </a:solidFill>
                <a:latin typeface="Arial MT"/>
                <a:cs typeface="Arial MT"/>
              </a:rPr>
              <a:t>le </a:t>
            </a:r>
            <a:r>
              <a:rPr sz="1200" spc="-10">
                <a:solidFill>
                  <a:srgbClr val="1B181A"/>
                </a:solidFill>
                <a:latin typeface="Arial MT"/>
                <a:cs typeface="Arial MT"/>
              </a:rPr>
              <a:t> </a:t>
            </a:r>
            <a:r>
              <a:rPr sz="1200" spc="10">
                <a:solidFill>
                  <a:srgbClr val="1B181A"/>
                </a:solidFill>
                <a:latin typeface="Arial MT"/>
                <a:cs typeface="Arial MT"/>
              </a:rPr>
              <a:t>MTC.</a:t>
            </a:r>
            <a:r>
              <a:rPr sz="1200" spc="15">
                <a:solidFill>
                  <a:srgbClr val="1B181A"/>
                </a:solidFill>
                <a:latin typeface="Arial MT"/>
                <a:cs typeface="Arial MT"/>
              </a:rPr>
              <a:t> </a:t>
            </a:r>
            <a:r>
              <a:rPr sz="1200" spc="-60">
                <a:solidFill>
                  <a:srgbClr val="1B181A"/>
                </a:solidFill>
                <a:latin typeface="Arial MT"/>
                <a:cs typeface="Arial MT"/>
              </a:rPr>
              <a:t>Le</a:t>
            </a:r>
            <a:r>
              <a:rPr sz="1200" spc="-55">
                <a:solidFill>
                  <a:srgbClr val="1B181A"/>
                </a:solidFill>
                <a:latin typeface="Arial MT"/>
                <a:cs typeface="Arial MT"/>
              </a:rPr>
              <a:t> </a:t>
            </a:r>
            <a:r>
              <a:rPr sz="1200" spc="-5">
                <a:solidFill>
                  <a:srgbClr val="1B181A"/>
                </a:solidFill>
                <a:latin typeface="Arial MT"/>
                <a:cs typeface="Arial MT"/>
              </a:rPr>
              <a:t>bâtiment</a:t>
            </a:r>
            <a:r>
              <a:rPr sz="1200">
                <a:solidFill>
                  <a:srgbClr val="1B181A"/>
                </a:solidFill>
                <a:latin typeface="Arial MT"/>
                <a:cs typeface="Arial MT"/>
              </a:rPr>
              <a:t> </a:t>
            </a:r>
            <a:r>
              <a:rPr sz="1200" spc="-20">
                <a:solidFill>
                  <a:srgbClr val="1B181A"/>
                </a:solidFill>
                <a:latin typeface="Arial MT"/>
                <a:cs typeface="Arial MT"/>
              </a:rPr>
              <a:t>accueille</a:t>
            </a:r>
            <a:r>
              <a:rPr sz="1200" spc="-15">
                <a:solidFill>
                  <a:srgbClr val="1B181A"/>
                </a:solidFill>
                <a:latin typeface="Arial MT"/>
                <a:cs typeface="Arial MT"/>
              </a:rPr>
              <a:t> </a:t>
            </a:r>
            <a:r>
              <a:rPr sz="1200" spc="-30">
                <a:solidFill>
                  <a:srgbClr val="1B181A"/>
                </a:solidFill>
                <a:latin typeface="Arial MT"/>
                <a:cs typeface="Arial MT"/>
              </a:rPr>
              <a:t>également</a:t>
            </a:r>
            <a:r>
              <a:rPr sz="1200" spc="-25">
                <a:solidFill>
                  <a:srgbClr val="1B181A"/>
                </a:solidFill>
                <a:latin typeface="Arial MT"/>
                <a:cs typeface="Arial MT"/>
              </a:rPr>
              <a:t> </a:t>
            </a:r>
            <a:r>
              <a:rPr sz="1200" spc="-15">
                <a:solidFill>
                  <a:srgbClr val="1B181A"/>
                </a:solidFill>
                <a:latin typeface="Arial MT"/>
                <a:cs typeface="Arial MT"/>
              </a:rPr>
              <a:t>le</a:t>
            </a:r>
            <a:r>
              <a:rPr sz="1200" spc="-10">
                <a:solidFill>
                  <a:srgbClr val="1B181A"/>
                </a:solidFill>
                <a:latin typeface="Arial MT"/>
                <a:cs typeface="Arial MT"/>
              </a:rPr>
              <a:t> </a:t>
            </a:r>
            <a:r>
              <a:rPr sz="1200" spc="-85">
                <a:solidFill>
                  <a:srgbClr val="1B181A"/>
                </a:solidFill>
                <a:latin typeface="Arial MT"/>
                <a:cs typeface="Arial MT"/>
              </a:rPr>
              <a:t>CESU </a:t>
            </a:r>
            <a:r>
              <a:rPr sz="1200" spc="-80">
                <a:solidFill>
                  <a:srgbClr val="1B181A"/>
                </a:solidFill>
                <a:latin typeface="Arial MT"/>
                <a:cs typeface="Arial MT"/>
              </a:rPr>
              <a:t> </a:t>
            </a:r>
            <a:r>
              <a:rPr sz="1200" spc="-20">
                <a:solidFill>
                  <a:srgbClr val="1B181A"/>
                </a:solidFill>
                <a:latin typeface="Arial MT"/>
                <a:cs typeface="Arial MT"/>
              </a:rPr>
              <a:t>(Centre </a:t>
            </a:r>
            <a:r>
              <a:rPr sz="1200" spc="-5">
                <a:solidFill>
                  <a:srgbClr val="1B181A"/>
                </a:solidFill>
                <a:latin typeface="Arial MT"/>
                <a:cs typeface="Arial MT"/>
              </a:rPr>
              <a:t>d’Entrainement </a:t>
            </a:r>
            <a:r>
              <a:rPr sz="1200" spc="-50">
                <a:solidFill>
                  <a:srgbClr val="1B181A"/>
                </a:solidFill>
                <a:latin typeface="Arial MT"/>
                <a:cs typeface="Arial MT"/>
              </a:rPr>
              <a:t>aux Soins </a:t>
            </a:r>
            <a:r>
              <a:rPr sz="1200" spc="-30">
                <a:solidFill>
                  <a:srgbClr val="1B181A"/>
                </a:solidFill>
                <a:latin typeface="Arial MT"/>
                <a:cs typeface="Arial MT"/>
              </a:rPr>
              <a:t>d’Urgences), </a:t>
            </a:r>
            <a:r>
              <a:rPr sz="1200" spc="-50">
                <a:solidFill>
                  <a:srgbClr val="1B181A"/>
                </a:solidFill>
                <a:latin typeface="Arial MT"/>
                <a:cs typeface="Arial MT"/>
              </a:rPr>
              <a:t>avec </a:t>
            </a:r>
            <a:r>
              <a:rPr sz="1200" spc="-320">
                <a:solidFill>
                  <a:srgbClr val="1B181A"/>
                </a:solidFill>
                <a:latin typeface="Arial MT"/>
                <a:cs typeface="Arial MT"/>
              </a:rPr>
              <a:t> </a:t>
            </a:r>
            <a:r>
              <a:rPr sz="1200" spc="-15">
                <a:solidFill>
                  <a:srgbClr val="1B181A"/>
                </a:solidFill>
                <a:latin typeface="Arial MT"/>
                <a:cs typeface="Arial MT"/>
              </a:rPr>
              <a:t>lequel le </a:t>
            </a:r>
            <a:r>
              <a:rPr sz="1200" spc="-5">
                <a:solidFill>
                  <a:srgbClr val="1B181A"/>
                </a:solidFill>
                <a:latin typeface="Arial MT"/>
                <a:cs typeface="Arial MT"/>
              </a:rPr>
              <a:t>MTC </a:t>
            </a:r>
            <a:r>
              <a:rPr sz="1200" spc="-20">
                <a:solidFill>
                  <a:srgbClr val="1B181A"/>
                </a:solidFill>
                <a:latin typeface="Arial MT"/>
                <a:cs typeface="Arial MT"/>
              </a:rPr>
              <a:t>partage </a:t>
            </a:r>
            <a:r>
              <a:rPr sz="1200" spc="-55">
                <a:solidFill>
                  <a:srgbClr val="1B181A"/>
                </a:solidFill>
                <a:latin typeface="Arial MT"/>
                <a:cs typeface="Arial MT"/>
              </a:rPr>
              <a:t>des </a:t>
            </a:r>
            <a:r>
              <a:rPr sz="1200" spc="-25">
                <a:solidFill>
                  <a:srgbClr val="1B181A"/>
                </a:solidFill>
                <a:latin typeface="Arial MT"/>
                <a:cs typeface="Arial MT"/>
              </a:rPr>
              <a:t>liens </a:t>
            </a:r>
            <a:r>
              <a:rPr sz="1200" spc="5">
                <a:solidFill>
                  <a:srgbClr val="1B181A"/>
                </a:solidFill>
                <a:latin typeface="Arial MT"/>
                <a:cs typeface="Arial MT"/>
              </a:rPr>
              <a:t>étroits </a:t>
            </a:r>
            <a:r>
              <a:rPr sz="1200" spc="-15">
                <a:solidFill>
                  <a:srgbClr val="1B181A"/>
                </a:solidFill>
                <a:latin typeface="Arial MT"/>
                <a:cs typeface="Arial MT"/>
              </a:rPr>
              <a:t>sur le plan </a:t>
            </a:r>
            <a:r>
              <a:rPr sz="1200" spc="-10">
                <a:solidFill>
                  <a:srgbClr val="1B181A"/>
                </a:solidFill>
                <a:latin typeface="Arial MT"/>
                <a:cs typeface="Arial MT"/>
              </a:rPr>
              <a:t> </a:t>
            </a:r>
            <a:r>
              <a:rPr sz="1200" spc="-35">
                <a:solidFill>
                  <a:srgbClr val="1B181A"/>
                </a:solidFill>
                <a:latin typeface="Arial MT"/>
                <a:cs typeface="Arial MT"/>
              </a:rPr>
              <a:t>pédagogique</a:t>
            </a:r>
            <a:r>
              <a:rPr sz="1200" spc="-30">
                <a:solidFill>
                  <a:srgbClr val="1B181A"/>
                </a:solidFill>
                <a:latin typeface="Arial MT"/>
                <a:cs typeface="Arial MT"/>
              </a:rPr>
              <a:t> </a:t>
            </a:r>
            <a:r>
              <a:rPr sz="1200">
                <a:solidFill>
                  <a:srgbClr val="1B181A"/>
                </a:solidFill>
                <a:latin typeface="Arial MT"/>
                <a:cs typeface="Arial MT"/>
              </a:rPr>
              <a:t>et</a:t>
            </a:r>
            <a:r>
              <a:rPr sz="1200" spc="5">
                <a:solidFill>
                  <a:srgbClr val="1B181A"/>
                </a:solidFill>
                <a:latin typeface="Arial MT"/>
                <a:cs typeface="Arial MT"/>
              </a:rPr>
              <a:t> fonctionnel.</a:t>
            </a:r>
            <a:r>
              <a:rPr sz="1200" spc="10">
                <a:solidFill>
                  <a:srgbClr val="1B181A"/>
                </a:solidFill>
                <a:latin typeface="Arial MT"/>
                <a:cs typeface="Arial MT"/>
              </a:rPr>
              <a:t> </a:t>
            </a:r>
            <a:r>
              <a:rPr sz="1200" spc="-65">
                <a:solidFill>
                  <a:srgbClr val="1B181A"/>
                </a:solidFill>
                <a:latin typeface="Arial MT"/>
                <a:cs typeface="Arial MT"/>
              </a:rPr>
              <a:t>Ces</a:t>
            </a:r>
            <a:r>
              <a:rPr sz="1200" spc="-60">
                <a:solidFill>
                  <a:srgbClr val="1B181A"/>
                </a:solidFill>
                <a:latin typeface="Arial MT"/>
                <a:cs typeface="Arial MT"/>
              </a:rPr>
              <a:t> </a:t>
            </a:r>
            <a:r>
              <a:rPr sz="1200" spc="-10">
                <a:solidFill>
                  <a:srgbClr val="1B181A"/>
                </a:solidFill>
                <a:latin typeface="Arial MT"/>
                <a:cs typeface="Arial MT"/>
              </a:rPr>
              <a:t>collaborations </a:t>
            </a:r>
            <a:r>
              <a:rPr sz="1200" spc="-5">
                <a:solidFill>
                  <a:srgbClr val="1B181A"/>
                </a:solidFill>
                <a:latin typeface="Arial MT"/>
                <a:cs typeface="Arial MT"/>
              </a:rPr>
              <a:t> </a:t>
            </a:r>
            <a:r>
              <a:rPr sz="1200" spc="20">
                <a:solidFill>
                  <a:srgbClr val="1B181A"/>
                </a:solidFill>
                <a:latin typeface="Arial MT"/>
                <a:cs typeface="Arial MT"/>
              </a:rPr>
              <a:t>offrent </a:t>
            </a:r>
            <a:r>
              <a:rPr sz="1200" spc="-15">
                <a:solidFill>
                  <a:srgbClr val="1B181A"/>
                </a:solidFill>
                <a:latin typeface="Arial MT"/>
                <a:cs typeface="Arial MT"/>
              </a:rPr>
              <a:t>la </a:t>
            </a:r>
            <a:r>
              <a:rPr sz="1200" spc="-10">
                <a:solidFill>
                  <a:srgbClr val="1B181A"/>
                </a:solidFill>
                <a:latin typeface="Arial MT"/>
                <a:cs typeface="Arial MT"/>
              </a:rPr>
              <a:t>possibilité d’entrainements </a:t>
            </a:r>
            <a:r>
              <a:rPr sz="1200" spc="-70">
                <a:solidFill>
                  <a:srgbClr val="1B181A"/>
                </a:solidFill>
                <a:latin typeface="Arial MT"/>
                <a:cs typeface="Arial MT"/>
              </a:rPr>
              <a:t>à</a:t>
            </a:r>
            <a:r>
              <a:rPr sz="1200" spc="190">
                <a:solidFill>
                  <a:srgbClr val="1B181A"/>
                </a:solidFill>
                <a:latin typeface="Arial MT"/>
                <a:cs typeface="Arial MT"/>
              </a:rPr>
              <a:t> </a:t>
            </a:r>
            <a:r>
              <a:rPr sz="1200" spc="-15">
                <a:solidFill>
                  <a:srgbClr val="1B181A"/>
                </a:solidFill>
                <a:latin typeface="Arial MT"/>
                <a:cs typeface="Arial MT"/>
              </a:rPr>
              <a:t>la </a:t>
            </a:r>
            <a:r>
              <a:rPr sz="1200" spc="-25">
                <a:solidFill>
                  <a:srgbClr val="1B181A"/>
                </a:solidFill>
                <a:latin typeface="Arial MT"/>
                <a:cs typeface="Arial MT"/>
              </a:rPr>
              <a:t>gestion </a:t>
            </a:r>
            <a:r>
              <a:rPr sz="1200" spc="-20">
                <a:solidFill>
                  <a:srgbClr val="1B181A"/>
                </a:solidFill>
                <a:latin typeface="Arial MT"/>
                <a:cs typeface="Arial MT"/>
              </a:rPr>
              <a:t> </a:t>
            </a:r>
            <a:r>
              <a:rPr sz="1200" spc="-55">
                <a:solidFill>
                  <a:srgbClr val="1B181A"/>
                </a:solidFill>
                <a:latin typeface="Arial MT"/>
                <a:cs typeface="Arial MT"/>
              </a:rPr>
              <a:t>des</a:t>
            </a:r>
            <a:r>
              <a:rPr sz="1200" spc="-50">
                <a:solidFill>
                  <a:srgbClr val="1B181A"/>
                </a:solidFill>
                <a:latin typeface="Arial MT"/>
                <a:cs typeface="Arial MT"/>
              </a:rPr>
              <a:t> </a:t>
            </a:r>
            <a:r>
              <a:rPr sz="1200" spc="-25">
                <a:solidFill>
                  <a:srgbClr val="1B181A"/>
                </a:solidFill>
                <a:latin typeface="Arial MT"/>
                <a:cs typeface="Arial MT"/>
              </a:rPr>
              <a:t>risques</a:t>
            </a:r>
            <a:r>
              <a:rPr sz="1200" spc="-20">
                <a:solidFill>
                  <a:srgbClr val="1B181A"/>
                </a:solidFill>
                <a:latin typeface="Arial MT"/>
                <a:cs typeface="Arial MT"/>
              </a:rPr>
              <a:t> </a:t>
            </a:r>
            <a:r>
              <a:rPr sz="1200" spc="-40">
                <a:solidFill>
                  <a:srgbClr val="1B181A"/>
                </a:solidFill>
                <a:latin typeface="Arial MT"/>
                <a:cs typeface="Arial MT"/>
              </a:rPr>
              <a:t>en</a:t>
            </a:r>
            <a:r>
              <a:rPr sz="1200" spc="-35">
                <a:solidFill>
                  <a:srgbClr val="1B181A"/>
                </a:solidFill>
                <a:latin typeface="Arial MT"/>
                <a:cs typeface="Arial MT"/>
              </a:rPr>
              <a:t> </a:t>
            </a:r>
            <a:r>
              <a:rPr sz="1200" spc="-5">
                <a:solidFill>
                  <a:srgbClr val="1B181A"/>
                </a:solidFill>
                <a:latin typeface="Arial MT"/>
                <a:cs typeface="Arial MT"/>
              </a:rPr>
              <a:t>situation</a:t>
            </a:r>
            <a:r>
              <a:rPr sz="1200">
                <a:solidFill>
                  <a:srgbClr val="1B181A"/>
                </a:solidFill>
                <a:latin typeface="Arial MT"/>
                <a:cs typeface="Arial MT"/>
              </a:rPr>
              <a:t> </a:t>
            </a:r>
            <a:r>
              <a:rPr sz="1200" spc="-5">
                <a:solidFill>
                  <a:srgbClr val="1B181A"/>
                </a:solidFill>
                <a:latin typeface="Arial MT"/>
                <a:cs typeface="Arial MT"/>
              </a:rPr>
              <a:t>opératoire</a:t>
            </a:r>
            <a:r>
              <a:rPr sz="1200">
                <a:solidFill>
                  <a:srgbClr val="1B181A"/>
                </a:solidFill>
                <a:latin typeface="Arial MT"/>
                <a:cs typeface="Arial MT"/>
              </a:rPr>
              <a:t> </a:t>
            </a:r>
            <a:r>
              <a:rPr sz="1200" spc="-40">
                <a:solidFill>
                  <a:srgbClr val="1B181A"/>
                </a:solidFill>
                <a:latin typeface="Arial MT"/>
                <a:cs typeface="Arial MT"/>
              </a:rPr>
              <a:t>en</a:t>
            </a:r>
            <a:r>
              <a:rPr sz="1200" spc="-35">
                <a:solidFill>
                  <a:srgbClr val="1B181A"/>
                </a:solidFill>
                <a:latin typeface="Arial MT"/>
                <a:cs typeface="Arial MT"/>
              </a:rPr>
              <a:t> </a:t>
            </a:r>
            <a:r>
              <a:rPr sz="1200" spc="-25">
                <a:solidFill>
                  <a:srgbClr val="1B181A"/>
                </a:solidFill>
                <a:latin typeface="Arial MT"/>
                <a:cs typeface="Arial MT"/>
              </a:rPr>
              <a:t>équipe </a:t>
            </a:r>
            <a:r>
              <a:rPr sz="1200" spc="-20">
                <a:solidFill>
                  <a:srgbClr val="1B181A"/>
                </a:solidFill>
                <a:latin typeface="Arial MT"/>
                <a:cs typeface="Arial MT"/>
              </a:rPr>
              <a:t> </a:t>
            </a:r>
            <a:r>
              <a:rPr sz="1200">
                <a:solidFill>
                  <a:srgbClr val="1B181A"/>
                </a:solidFill>
                <a:latin typeface="Arial MT"/>
                <a:cs typeface="Arial MT"/>
              </a:rPr>
              <a:t>multidisciplinaire</a:t>
            </a:r>
            <a:r>
              <a:rPr sz="1200" spc="-25">
                <a:solidFill>
                  <a:srgbClr val="1B181A"/>
                </a:solidFill>
                <a:latin typeface="Arial MT"/>
                <a:cs typeface="Arial MT"/>
              </a:rPr>
              <a:t> </a:t>
            </a:r>
            <a:r>
              <a:rPr sz="1200">
                <a:solidFill>
                  <a:srgbClr val="1B181A"/>
                </a:solidFill>
                <a:latin typeface="Arial MT"/>
                <a:cs typeface="Arial MT"/>
              </a:rPr>
              <a:t>et</a:t>
            </a:r>
            <a:r>
              <a:rPr sz="1200" spc="-25">
                <a:solidFill>
                  <a:srgbClr val="1B181A"/>
                </a:solidFill>
                <a:latin typeface="Arial MT"/>
                <a:cs typeface="Arial MT"/>
              </a:rPr>
              <a:t> </a:t>
            </a:r>
            <a:r>
              <a:rPr sz="1200" spc="20">
                <a:solidFill>
                  <a:srgbClr val="1B181A"/>
                </a:solidFill>
                <a:latin typeface="Arial MT"/>
                <a:cs typeface="Arial MT"/>
              </a:rPr>
              <a:t>multi</a:t>
            </a:r>
            <a:r>
              <a:rPr sz="1200" spc="-20">
                <a:solidFill>
                  <a:srgbClr val="1B181A"/>
                </a:solidFill>
                <a:latin typeface="Arial MT"/>
                <a:cs typeface="Arial MT"/>
              </a:rPr>
              <a:t> </a:t>
            </a:r>
            <a:r>
              <a:rPr sz="1200" spc="-10">
                <a:solidFill>
                  <a:srgbClr val="1B181A"/>
                </a:solidFill>
                <a:latin typeface="Arial MT"/>
                <a:cs typeface="Arial MT"/>
              </a:rPr>
              <a:t>professionnelle.</a:t>
            </a:r>
            <a:endParaRPr sz="1200">
              <a:latin typeface="Arial MT"/>
              <a:cs typeface="Arial MT"/>
            </a:endParaRPr>
          </a:p>
        </p:txBody>
      </p:sp>
      <p:sp>
        <p:nvSpPr>
          <p:cNvPr id="4" name="object 4"/>
          <p:cNvSpPr txBox="1">
            <a:spLocks noGrp="1"/>
          </p:cNvSpPr>
          <p:nvPr>
            <p:ph type="title"/>
          </p:nvPr>
        </p:nvSpPr>
        <p:spPr>
          <a:xfrm>
            <a:off x="3933445" y="166642"/>
            <a:ext cx="2470150" cy="508000"/>
          </a:xfrm>
          <a:prstGeom prst="rect">
            <a:avLst/>
          </a:prstGeom>
        </p:spPr>
        <p:txBody>
          <a:bodyPr vert="horz" wrap="square" lIns="0" tIns="14605" rIns="0" bIns="0" rtlCol="0">
            <a:spAutoFit/>
          </a:bodyPr>
          <a:lstStyle/>
          <a:p>
            <a:pPr marL="12700">
              <a:lnSpc>
                <a:spcPct val="100000"/>
              </a:lnSpc>
              <a:spcBef>
                <a:spcPts val="115"/>
              </a:spcBef>
            </a:pPr>
            <a:r>
              <a:rPr sz="3150" spc="-55">
                <a:solidFill>
                  <a:srgbClr val="F5E7D8"/>
                </a:solidFill>
              </a:rPr>
              <a:t>EDITION</a:t>
            </a:r>
            <a:r>
              <a:rPr sz="3150" spc="-165">
                <a:solidFill>
                  <a:srgbClr val="F5E7D8"/>
                </a:solidFill>
              </a:rPr>
              <a:t> </a:t>
            </a:r>
            <a:r>
              <a:rPr sz="3150" spc="195">
                <a:solidFill>
                  <a:srgbClr val="F5E7D8"/>
                </a:solidFill>
              </a:rPr>
              <a:t>2025</a:t>
            </a:r>
            <a:endParaRPr sz="3150"/>
          </a:p>
        </p:txBody>
      </p:sp>
      <p:sp>
        <p:nvSpPr>
          <p:cNvPr id="5" name="object 5"/>
          <p:cNvSpPr txBox="1"/>
          <p:nvPr/>
        </p:nvSpPr>
        <p:spPr>
          <a:xfrm>
            <a:off x="3933445" y="909592"/>
            <a:ext cx="3467100" cy="1993900"/>
          </a:xfrm>
          <a:prstGeom prst="rect">
            <a:avLst/>
          </a:prstGeom>
        </p:spPr>
        <p:txBody>
          <a:bodyPr vert="horz" wrap="square" lIns="0" tIns="122555" rIns="0" bIns="0" rtlCol="0">
            <a:spAutoFit/>
          </a:bodyPr>
          <a:lstStyle/>
          <a:p>
            <a:pPr marL="12700" marR="1350645">
              <a:lnSpc>
                <a:spcPct val="77400"/>
              </a:lnSpc>
              <a:spcBef>
                <a:spcPts val="965"/>
              </a:spcBef>
            </a:pPr>
            <a:r>
              <a:rPr sz="3150">
                <a:solidFill>
                  <a:srgbClr val="F5E7D8"/>
                </a:solidFill>
                <a:latin typeface="Trebuchet MS"/>
                <a:cs typeface="Trebuchet MS"/>
              </a:rPr>
              <a:t>FRENCH </a:t>
            </a:r>
            <a:r>
              <a:rPr sz="3150" spc="5">
                <a:solidFill>
                  <a:srgbClr val="F5E7D8"/>
                </a:solidFill>
                <a:latin typeface="Trebuchet MS"/>
                <a:cs typeface="Trebuchet MS"/>
              </a:rPr>
              <a:t> </a:t>
            </a:r>
            <a:r>
              <a:rPr sz="3150" spc="-85">
                <a:solidFill>
                  <a:srgbClr val="F5E7D8"/>
                </a:solidFill>
                <a:latin typeface="Trebuchet MS"/>
                <a:cs typeface="Trebuchet MS"/>
              </a:rPr>
              <a:t>B</a:t>
            </a:r>
            <a:r>
              <a:rPr sz="3150" spc="365">
                <a:solidFill>
                  <a:srgbClr val="F5E7D8"/>
                </a:solidFill>
                <a:latin typeface="Trebuchet MS"/>
                <a:cs typeface="Trebuchet MS"/>
              </a:rPr>
              <a:t>OO</a:t>
            </a:r>
            <a:r>
              <a:rPr sz="3150" spc="-445">
                <a:solidFill>
                  <a:srgbClr val="F5E7D8"/>
                </a:solidFill>
                <a:latin typeface="Trebuchet MS"/>
                <a:cs typeface="Trebuchet MS"/>
              </a:rPr>
              <a:t>T</a:t>
            </a:r>
            <a:r>
              <a:rPr sz="3150" spc="415">
                <a:solidFill>
                  <a:srgbClr val="F5E7D8"/>
                </a:solidFill>
                <a:latin typeface="Trebuchet MS"/>
                <a:cs typeface="Trebuchet MS"/>
              </a:rPr>
              <a:t>C</a:t>
            </a:r>
            <a:r>
              <a:rPr sz="3150" spc="85">
                <a:solidFill>
                  <a:srgbClr val="F5E7D8"/>
                </a:solidFill>
                <a:latin typeface="Trebuchet MS"/>
                <a:cs typeface="Trebuchet MS"/>
              </a:rPr>
              <a:t>A</a:t>
            </a:r>
            <a:r>
              <a:rPr sz="3150" spc="235">
                <a:solidFill>
                  <a:srgbClr val="F5E7D8"/>
                </a:solidFill>
                <a:latin typeface="Trebuchet MS"/>
                <a:cs typeface="Trebuchet MS"/>
              </a:rPr>
              <a:t>M</a:t>
            </a:r>
            <a:r>
              <a:rPr sz="3150" spc="-85">
                <a:solidFill>
                  <a:srgbClr val="F5E7D8"/>
                </a:solidFill>
                <a:latin typeface="Trebuchet MS"/>
                <a:cs typeface="Trebuchet MS"/>
              </a:rPr>
              <a:t>P</a:t>
            </a:r>
            <a:endParaRPr sz="3150">
              <a:latin typeface="Trebuchet MS"/>
              <a:cs typeface="Trebuchet MS"/>
            </a:endParaRPr>
          </a:p>
          <a:p>
            <a:pPr marL="12700">
              <a:lnSpc>
                <a:spcPts val="3350"/>
              </a:lnSpc>
              <a:spcBef>
                <a:spcPts val="2070"/>
              </a:spcBef>
              <a:tabLst>
                <a:tab pos="1482725" algn="l"/>
              </a:tabLst>
            </a:pPr>
            <a:r>
              <a:rPr sz="3150" spc="95">
                <a:solidFill>
                  <a:srgbClr val="F5E7D8"/>
                </a:solidFill>
                <a:latin typeface="Trebuchet MS"/>
                <a:cs typeface="Trebuchet MS"/>
              </a:rPr>
              <a:t>4&amp;5	</a:t>
            </a:r>
            <a:r>
              <a:rPr sz="3150" spc="90">
                <a:solidFill>
                  <a:srgbClr val="F5E7D8"/>
                </a:solidFill>
                <a:latin typeface="Trebuchet MS"/>
                <a:cs typeface="Trebuchet MS"/>
              </a:rPr>
              <a:t>DÉCEMBRE</a:t>
            </a:r>
            <a:endParaRPr sz="3150">
              <a:latin typeface="Trebuchet MS"/>
              <a:cs typeface="Trebuchet MS"/>
            </a:endParaRPr>
          </a:p>
          <a:p>
            <a:pPr marL="12700">
              <a:lnSpc>
                <a:spcPts val="3350"/>
              </a:lnSpc>
            </a:pPr>
            <a:r>
              <a:rPr sz="3150" spc="195">
                <a:solidFill>
                  <a:srgbClr val="F5E7D8"/>
                </a:solidFill>
                <a:latin typeface="Trebuchet MS"/>
                <a:cs typeface="Trebuchet MS"/>
              </a:rPr>
              <a:t>2025</a:t>
            </a:r>
            <a:endParaRPr sz="3150">
              <a:latin typeface="Trebuchet MS"/>
              <a:cs typeface="Trebuchet MS"/>
            </a:endParaRPr>
          </a:p>
        </p:txBody>
      </p:sp>
      <p:sp>
        <p:nvSpPr>
          <p:cNvPr id="6" name="object 6"/>
          <p:cNvSpPr txBox="1"/>
          <p:nvPr/>
        </p:nvSpPr>
        <p:spPr>
          <a:xfrm>
            <a:off x="133880" y="165881"/>
            <a:ext cx="2421255" cy="782320"/>
          </a:xfrm>
          <a:prstGeom prst="rect">
            <a:avLst/>
          </a:prstGeom>
        </p:spPr>
        <p:txBody>
          <a:bodyPr vert="horz" wrap="square" lIns="0" tIns="14605" rIns="0" bIns="0" rtlCol="0">
            <a:spAutoFit/>
          </a:bodyPr>
          <a:lstStyle/>
          <a:p>
            <a:pPr marL="12700">
              <a:lnSpc>
                <a:spcPts val="2070"/>
              </a:lnSpc>
              <a:spcBef>
                <a:spcPts val="115"/>
              </a:spcBef>
            </a:pPr>
            <a:r>
              <a:rPr sz="1950">
                <a:solidFill>
                  <a:srgbClr val="1B181A"/>
                </a:solidFill>
                <a:latin typeface="Arial MT"/>
                <a:cs typeface="Arial MT"/>
              </a:rPr>
              <a:t>MTC</a:t>
            </a:r>
            <a:r>
              <a:rPr sz="1950" spc="-70">
                <a:solidFill>
                  <a:srgbClr val="1B181A"/>
                </a:solidFill>
                <a:latin typeface="Arial MT"/>
                <a:cs typeface="Arial MT"/>
              </a:rPr>
              <a:t> </a:t>
            </a:r>
            <a:r>
              <a:rPr sz="1950" spc="-120">
                <a:solidFill>
                  <a:srgbClr val="1B181A"/>
                </a:solidFill>
                <a:latin typeface="Arial MT"/>
                <a:cs typeface="Arial MT"/>
              </a:rPr>
              <a:t>ROUEN</a:t>
            </a:r>
            <a:endParaRPr sz="1950">
              <a:latin typeface="Arial MT"/>
              <a:cs typeface="Arial MT"/>
            </a:endParaRPr>
          </a:p>
          <a:p>
            <a:pPr marL="12700">
              <a:lnSpc>
                <a:spcPts val="1800"/>
              </a:lnSpc>
            </a:pPr>
            <a:r>
              <a:rPr sz="1950" spc="15">
                <a:solidFill>
                  <a:srgbClr val="1B181A"/>
                </a:solidFill>
                <a:latin typeface="Arial MT"/>
                <a:cs typeface="Arial MT"/>
              </a:rPr>
              <a:t>2</a:t>
            </a:r>
            <a:r>
              <a:rPr sz="1950" spc="20">
                <a:solidFill>
                  <a:srgbClr val="1B181A"/>
                </a:solidFill>
                <a:latin typeface="Arial MT"/>
                <a:cs typeface="Arial MT"/>
              </a:rPr>
              <a:t>0</a:t>
            </a:r>
            <a:r>
              <a:rPr sz="1950" spc="-25">
                <a:solidFill>
                  <a:srgbClr val="1B181A"/>
                </a:solidFill>
                <a:latin typeface="Arial MT"/>
                <a:cs typeface="Arial MT"/>
              </a:rPr>
              <a:t> </a:t>
            </a:r>
            <a:r>
              <a:rPr sz="1950" spc="-245">
                <a:solidFill>
                  <a:srgbClr val="1B181A"/>
                </a:solidFill>
                <a:latin typeface="Arial MT"/>
                <a:cs typeface="Arial MT"/>
              </a:rPr>
              <a:t>R</a:t>
            </a:r>
            <a:r>
              <a:rPr sz="1950" spc="-120">
                <a:solidFill>
                  <a:srgbClr val="1B181A"/>
                </a:solidFill>
                <a:latin typeface="Arial MT"/>
                <a:cs typeface="Arial MT"/>
              </a:rPr>
              <a:t>U</a:t>
            </a:r>
            <a:r>
              <a:rPr sz="1950" spc="-114">
                <a:solidFill>
                  <a:srgbClr val="1B181A"/>
                </a:solidFill>
                <a:latin typeface="Arial MT"/>
                <a:cs typeface="Arial MT"/>
              </a:rPr>
              <a:t>E</a:t>
            </a:r>
            <a:r>
              <a:rPr sz="1950" spc="-25">
                <a:solidFill>
                  <a:srgbClr val="1B181A"/>
                </a:solidFill>
                <a:latin typeface="Arial MT"/>
                <a:cs typeface="Arial MT"/>
              </a:rPr>
              <a:t> </a:t>
            </a:r>
            <a:r>
              <a:rPr sz="1950" spc="60">
                <a:solidFill>
                  <a:srgbClr val="1B181A"/>
                </a:solidFill>
                <a:latin typeface="Arial MT"/>
                <a:cs typeface="Arial MT"/>
              </a:rPr>
              <a:t>M</a:t>
            </a:r>
            <a:r>
              <a:rPr sz="1950" spc="-55">
                <a:solidFill>
                  <a:srgbClr val="1B181A"/>
                </a:solidFill>
                <a:latin typeface="Arial MT"/>
                <a:cs typeface="Arial MT"/>
              </a:rPr>
              <a:t>A</a:t>
            </a:r>
            <a:r>
              <a:rPr sz="1950" spc="-245">
                <a:solidFill>
                  <a:srgbClr val="1B181A"/>
                </a:solidFill>
                <a:latin typeface="Arial MT"/>
                <a:cs typeface="Arial MT"/>
              </a:rPr>
              <a:t>R</a:t>
            </a:r>
            <a:r>
              <a:rPr sz="1950" spc="10">
                <a:solidFill>
                  <a:srgbClr val="1B181A"/>
                </a:solidFill>
                <a:latin typeface="Arial MT"/>
                <a:cs typeface="Arial MT"/>
              </a:rPr>
              <a:t>I</a:t>
            </a:r>
            <a:r>
              <a:rPr sz="1950" spc="-114">
                <a:solidFill>
                  <a:srgbClr val="1B181A"/>
                </a:solidFill>
                <a:latin typeface="Arial MT"/>
                <a:cs typeface="Arial MT"/>
              </a:rPr>
              <a:t>E</a:t>
            </a:r>
            <a:r>
              <a:rPr sz="1950" spc="-25">
                <a:solidFill>
                  <a:srgbClr val="1B181A"/>
                </a:solidFill>
                <a:latin typeface="Arial MT"/>
                <a:cs typeface="Arial MT"/>
              </a:rPr>
              <a:t> </a:t>
            </a:r>
            <a:r>
              <a:rPr sz="1950" spc="-55">
                <a:solidFill>
                  <a:srgbClr val="1B181A"/>
                </a:solidFill>
                <a:latin typeface="Arial MT"/>
                <a:cs typeface="Arial MT"/>
              </a:rPr>
              <a:t>C</a:t>
            </a:r>
            <a:r>
              <a:rPr sz="1950" spc="-120">
                <a:solidFill>
                  <a:srgbClr val="1B181A"/>
                </a:solidFill>
                <a:latin typeface="Arial MT"/>
                <a:cs typeface="Arial MT"/>
              </a:rPr>
              <a:t>U</a:t>
            </a:r>
            <a:r>
              <a:rPr sz="1950" spc="-245">
                <a:solidFill>
                  <a:srgbClr val="1B181A"/>
                </a:solidFill>
                <a:latin typeface="Arial MT"/>
                <a:cs typeface="Arial MT"/>
              </a:rPr>
              <a:t>R</a:t>
            </a:r>
            <a:r>
              <a:rPr sz="1950" spc="10">
                <a:solidFill>
                  <a:srgbClr val="1B181A"/>
                </a:solidFill>
                <a:latin typeface="Arial MT"/>
                <a:cs typeface="Arial MT"/>
              </a:rPr>
              <a:t>I</a:t>
            </a:r>
            <a:r>
              <a:rPr sz="1950" spc="-114">
                <a:solidFill>
                  <a:srgbClr val="1B181A"/>
                </a:solidFill>
                <a:latin typeface="Arial MT"/>
                <a:cs typeface="Arial MT"/>
              </a:rPr>
              <a:t>E</a:t>
            </a:r>
            <a:endParaRPr sz="1950">
              <a:latin typeface="Arial MT"/>
              <a:cs typeface="Arial MT"/>
            </a:endParaRPr>
          </a:p>
          <a:p>
            <a:pPr marL="12700">
              <a:lnSpc>
                <a:spcPts val="2070"/>
              </a:lnSpc>
            </a:pPr>
            <a:r>
              <a:rPr sz="1950" spc="20">
                <a:solidFill>
                  <a:srgbClr val="1B181A"/>
                </a:solidFill>
                <a:latin typeface="Arial MT"/>
                <a:cs typeface="Arial MT"/>
              </a:rPr>
              <a:t>76</a:t>
            </a:r>
            <a:r>
              <a:rPr sz="1950" spc="-50">
                <a:solidFill>
                  <a:srgbClr val="1B181A"/>
                </a:solidFill>
                <a:latin typeface="Arial MT"/>
                <a:cs typeface="Arial MT"/>
              </a:rPr>
              <a:t> </a:t>
            </a:r>
            <a:r>
              <a:rPr sz="1950" spc="15">
                <a:solidFill>
                  <a:srgbClr val="1B181A"/>
                </a:solidFill>
                <a:latin typeface="Arial MT"/>
                <a:cs typeface="Arial MT"/>
              </a:rPr>
              <a:t>000</a:t>
            </a:r>
            <a:r>
              <a:rPr sz="1950" spc="-50">
                <a:solidFill>
                  <a:srgbClr val="1B181A"/>
                </a:solidFill>
                <a:latin typeface="Arial MT"/>
                <a:cs typeface="Arial MT"/>
              </a:rPr>
              <a:t> </a:t>
            </a:r>
            <a:r>
              <a:rPr sz="1950" spc="-120">
                <a:solidFill>
                  <a:srgbClr val="1B181A"/>
                </a:solidFill>
                <a:latin typeface="Arial MT"/>
                <a:cs typeface="Arial MT"/>
              </a:rPr>
              <a:t>ROUEN</a:t>
            </a:r>
            <a:endParaRPr sz="1950">
              <a:latin typeface="Arial MT"/>
              <a:cs typeface="Arial MT"/>
            </a:endParaRPr>
          </a:p>
        </p:txBody>
      </p:sp>
      <p:pic>
        <p:nvPicPr>
          <p:cNvPr id="7" name="object 14">
            <a:extLst>
              <a:ext uri="{FF2B5EF4-FFF2-40B4-BE49-F238E27FC236}">
                <a16:creationId xmlns:a16="http://schemas.microsoft.com/office/drawing/2014/main" id="{24B1AAEE-DF4A-6C00-957E-FB6B320613DC}"/>
              </a:ext>
            </a:extLst>
          </p:cNvPr>
          <p:cNvPicPr/>
          <p:nvPr/>
        </p:nvPicPr>
        <p:blipFill>
          <a:blip r:embed="rId2" cstate="print"/>
          <a:stretch>
            <a:fillRect/>
          </a:stretch>
        </p:blipFill>
        <p:spPr>
          <a:xfrm>
            <a:off x="570096" y="2580674"/>
            <a:ext cx="873065" cy="89271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ZoneTexte 7">
            <a:extLst>
              <a:ext uri="{FF2B5EF4-FFF2-40B4-BE49-F238E27FC236}">
                <a16:creationId xmlns:a16="http://schemas.microsoft.com/office/drawing/2014/main" id="{CC55A000-D8C1-505C-C7D5-069FAE9241ED}"/>
              </a:ext>
            </a:extLst>
          </p:cNvPr>
          <p:cNvSpPr txBox="1"/>
          <p:nvPr/>
        </p:nvSpPr>
        <p:spPr>
          <a:xfrm>
            <a:off x="-194036" y="3620730"/>
            <a:ext cx="1983824" cy="469707"/>
          </a:xfrm>
          <a:prstGeom prst="rect">
            <a:avLst/>
          </a:prstGeom>
          <a:noFill/>
        </p:spPr>
        <p:txBody>
          <a:bodyPr wrap="square" rtlCol="0">
            <a:spAutoFit/>
          </a:bodyPr>
          <a:lstStyle/>
          <a:p>
            <a:pPr algn="ctr" defTabSz="915040">
              <a:spcBef>
                <a:spcPts val="515"/>
              </a:spcBef>
              <a:defRPr/>
            </a:pPr>
            <a:r>
              <a:rPr lang="fr-FR" sz="1201" ker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Pr</a:t>
            </a:r>
            <a:r>
              <a:rPr lang="fr-FR" sz="1201" kern="0" spc="-2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1201" ker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Louis </a:t>
            </a:r>
            <a:r>
              <a:rPr lang="fr-FR" sz="1201" kern="0" err="1">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Sibert</a:t>
            </a:r>
            <a:endParaRPr lang="fr-FR" sz="1201" ker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defTabSz="915040">
              <a:spcBef>
                <a:spcPts val="345"/>
              </a:spcBef>
              <a:defRPr/>
            </a:pPr>
            <a:r>
              <a:rPr lang="fr-FR" sz="1001" kern="0" spc="1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RESPONSABLE</a:t>
            </a:r>
            <a:r>
              <a:rPr lang="fr-FR" sz="1001" kern="0" spc="21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1001" kern="0" spc="-1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du MTC</a:t>
            </a:r>
            <a:endParaRPr lang="fr-FR" sz="1001" ker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6954599"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vert="horz" wrap="square" lIns="91508" tIns="45754" rIns="91508" bIns="45754" rtlCol="0" anchor="t">
            <a:normAutofit/>
          </a:bodyPr>
          <a:lstStyle/>
          <a:p>
            <a:pPr marL="12709" defTabSz="915040">
              <a:lnSpc>
                <a:spcPts val="3072"/>
              </a:lnSpc>
              <a:spcBef>
                <a:spcPts val="115"/>
              </a:spcBef>
              <a:defRPr/>
            </a:pPr>
            <a:r>
              <a:rPr lang="fr-FR" b="1" spc="-10" dirty="0">
                <a:solidFill>
                  <a:srgbClr val="002060"/>
                </a:solidFill>
                <a:ea typeface="+mj-ea"/>
                <a:cs typeface="Arial"/>
              </a:rPr>
              <a:t>Prérequis</a:t>
            </a:r>
            <a:endParaRPr lang="fr-FR" b="1" dirty="0">
              <a:solidFill>
                <a:srgbClr val="002060"/>
              </a:solidFill>
              <a:ea typeface="+mj-ea"/>
              <a:cs typeface="Arial"/>
            </a:endParaRPr>
          </a:p>
          <a:p>
            <a:pPr marL="12709" defTabSz="915040">
              <a:lnSpc>
                <a:spcPts val="3072"/>
              </a:lnSpc>
              <a:defRPr/>
            </a:pPr>
            <a:r>
              <a:rPr lang="fr-FR" b="1" spc="-200" dirty="0">
                <a:solidFill>
                  <a:srgbClr val="002060"/>
                </a:solidFill>
                <a:ea typeface="+mj-ea"/>
                <a:cs typeface="Arial"/>
              </a:rPr>
              <a:t>Poumon – endoscopie</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20</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6" y="2169904"/>
            <a:ext cx="6625107" cy="4109142"/>
          </a:xfrm>
          <a:prstGeom prst="rect">
            <a:avLst/>
          </a:prstGeom>
          <a:noFill/>
        </p:spPr>
        <p:txBody>
          <a:bodyPr wrap="square" lIns="91508" tIns="45754" rIns="91508" bIns="45754" rtlCol="0" anchor="t">
            <a:spAutoFit/>
          </a:bodyPr>
          <a:lstStyle/>
          <a:p>
            <a:pPr algn="l"/>
            <a:r>
              <a:rPr lang="fr-FR" sz="1400" b="1">
                <a:solidFill>
                  <a:srgbClr val="000000"/>
                </a:solidFill>
                <a:latin typeface="Lato" panose="020F0502020204030203" pitchFamily="34" charset="0"/>
              </a:rPr>
              <a:t>Prérequis :</a:t>
            </a:r>
            <a:endParaRPr lang="fr-FR" sz="1400">
              <a:solidFill>
                <a:srgbClr val="000000"/>
              </a:solidFill>
              <a:latin typeface="Lato" panose="020F0502020204030203" pitchFamily="34" charset="0"/>
            </a:endParaRPr>
          </a:p>
          <a:p>
            <a:pPr algn="l">
              <a:buFont typeface="+mj-lt"/>
              <a:buAutoNum type="arabicPeriod"/>
            </a:pPr>
            <a:r>
              <a:rPr lang="fr-FR" sz="1400">
                <a:solidFill>
                  <a:srgbClr val="000000"/>
                </a:solidFill>
                <a:latin typeface="Lato" panose="020F0502020204030203" pitchFamily="34" charset="0"/>
              </a:rPr>
              <a:t>Anatomie bronchique</a:t>
            </a:r>
          </a:p>
          <a:p>
            <a:pPr algn="l">
              <a:buFont typeface="+mj-lt"/>
              <a:buAutoNum type="arabicPeriod"/>
            </a:pPr>
            <a:r>
              <a:rPr lang="fr-FR" sz="1400">
                <a:solidFill>
                  <a:srgbClr val="000000"/>
                </a:solidFill>
                <a:latin typeface="Lato" panose="020F0502020204030203" pitchFamily="34" charset="0"/>
              </a:rPr>
              <a:t>Comment créer une unité d’endoscopie interventionnelle ?</a:t>
            </a:r>
          </a:p>
          <a:p>
            <a:pPr algn="l">
              <a:buFont typeface="+mj-lt"/>
              <a:buAutoNum type="arabicPeriod"/>
            </a:pPr>
            <a:r>
              <a:rPr lang="fr-FR" sz="1400">
                <a:solidFill>
                  <a:srgbClr val="000000"/>
                </a:solidFill>
                <a:latin typeface="Lato" panose="020F0502020204030203" pitchFamily="34" charset="0"/>
              </a:rPr>
              <a:t>Mise en </a:t>
            </a:r>
            <a:r>
              <a:rPr lang="fr-FR" sz="1400" err="1">
                <a:solidFill>
                  <a:srgbClr val="000000"/>
                </a:solidFill>
                <a:latin typeface="Lato" panose="020F0502020204030203" pitchFamily="34" charset="0"/>
              </a:rPr>
              <a:t>oeuvre</a:t>
            </a:r>
            <a:r>
              <a:rPr lang="fr-FR" sz="1400">
                <a:solidFill>
                  <a:srgbClr val="000000"/>
                </a:solidFill>
                <a:latin typeface="Lato" panose="020F0502020204030203" pitchFamily="34" charset="0"/>
              </a:rPr>
              <a:t> d’une fibroscopie souple</a:t>
            </a:r>
          </a:p>
          <a:p>
            <a:pPr algn="l">
              <a:buFont typeface="+mj-lt"/>
              <a:buAutoNum type="arabicPeriod"/>
            </a:pPr>
            <a:r>
              <a:rPr lang="fr-FR" sz="1400">
                <a:solidFill>
                  <a:srgbClr val="000000"/>
                </a:solidFill>
                <a:latin typeface="Lato" panose="020F0502020204030203" pitchFamily="34" charset="0"/>
              </a:rPr>
              <a:t>Cartographie ganglionnaire et EBUS</a:t>
            </a:r>
          </a:p>
          <a:p>
            <a:pPr algn="l">
              <a:buFont typeface="+mj-lt"/>
              <a:buAutoNum type="arabicPeriod"/>
            </a:pPr>
            <a:r>
              <a:rPr lang="fr-FR" sz="1400">
                <a:solidFill>
                  <a:srgbClr val="000000"/>
                </a:solidFill>
                <a:latin typeface="Lato" panose="020F0502020204030203" pitchFamily="34" charset="0"/>
              </a:rPr>
              <a:t>Bronchoscopie rigide et Dumon</a:t>
            </a:r>
            <a:br>
              <a:rPr lang="fr-FR" sz="1400">
                <a:solidFill>
                  <a:srgbClr val="000000"/>
                </a:solidFill>
                <a:latin typeface="Lato" panose="020F0502020204030203" pitchFamily="34" charset="0"/>
              </a:rPr>
            </a:br>
            <a:br>
              <a:rPr lang="fr-FR" sz="1400">
                <a:solidFill>
                  <a:srgbClr val="000000"/>
                </a:solidFill>
                <a:latin typeface="Lato" panose="020F0502020204030203" pitchFamily="34" charset="0"/>
              </a:rPr>
            </a:br>
            <a:endParaRPr lang="fr-FR" sz="1400">
              <a:solidFill>
                <a:srgbClr val="000000"/>
              </a:solidFill>
              <a:latin typeface="Lato" panose="020F0502020204030203" pitchFamily="34" charset="0"/>
            </a:endParaRPr>
          </a:p>
          <a:p>
            <a:pPr algn="l"/>
            <a:r>
              <a:rPr lang="fr-FR" sz="1400">
                <a:solidFill>
                  <a:srgbClr val="000000"/>
                </a:solidFill>
                <a:latin typeface="Lato" panose="020F0502020204030203" pitchFamily="34" charset="0"/>
              </a:rPr>
              <a:t>Documents préparatoires (tous dans </a:t>
            </a:r>
            <a:r>
              <a:rPr lang="fr-FR" sz="1400">
                <a:solidFill>
                  <a:srgbClr val="337AB7"/>
                </a:solidFill>
                <a:latin typeface="Lato" panose="020F0502020204030203" pitchFamily="34" charset="0"/>
                <a:hlinkClick r:id="rId2"/>
              </a:rPr>
              <a:t>ce Google Drive</a:t>
            </a:r>
            <a:r>
              <a:rPr lang="fr-FR" sz="1400">
                <a:solidFill>
                  <a:srgbClr val="000000"/>
                </a:solidFill>
                <a:latin typeface="Lato" panose="020F0502020204030203" pitchFamily="34" charset="0"/>
              </a:rPr>
              <a:t>) :</a:t>
            </a:r>
            <a:br>
              <a:rPr lang="fr-FR" sz="1400">
                <a:solidFill>
                  <a:srgbClr val="000000"/>
                </a:solidFill>
                <a:latin typeface="Lato" panose="020F0502020204030203" pitchFamily="34" charset="0"/>
              </a:rPr>
            </a:br>
            <a:r>
              <a:rPr lang="fr-FR" sz="1400">
                <a:solidFill>
                  <a:srgbClr val="337AB7"/>
                </a:solidFill>
                <a:latin typeface="Lato" panose="020F0502020204030203" pitchFamily="34" charset="0"/>
                <a:hlinkClick r:id="rId3"/>
              </a:rPr>
              <a:t>Créer un programme d’endoscopie interventionnelle</a:t>
            </a:r>
            <a:br>
              <a:rPr lang="fr-FR" sz="1400">
                <a:solidFill>
                  <a:srgbClr val="000000"/>
                </a:solidFill>
                <a:latin typeface="Lato" panose="020F0502020204030203" pitchFamily="34" charset="0"/>
              </a:rPr>
            </a:br>
            <a:r>
              <a:rPr lang="fr-FR" sz="1400">
                <a:solidFill>
                  <a:srgbClr val="337AB7"/>
                </a:solidFill>
                <a:latin typeface="Lato" panose="020F0502020204030203" pitchFamily="34" charset="0"/>
                <a:hlinkClick r:id="rId4"/>
              </a:rPr>
              <a:t>Mise en œuvre d’une fibroscopie souple</a:t>
            </a:r>
            <a:br>
              <a:rPr lang="fr-FR" sz="1400">
                <a:solidFill>
                  <a:srgbClr val="000000"/>
                </a:solidFill>
                <a:latin typeface="Lato" panose="020F0502020204030203" pitchFamily="34" charset="0"/>
              </a:rPr>
            </a:br>
            <a:r>
              <a:rPr lang="fr-FR" sz="1400">
                <a:solidFill>
                  <a:srgbClr val="337AB7"/>
                </a:solidFill>
                <a:latin typeface="Lato" panose="020F0502020204030203" pitchFamily="34" charset="0"/>
                <a:hlinkClick r:id="rId5"/>
              </a:rPr>
              <a:t>Aspiration ganglionnaire trans-bronchique par écho-endoscopie bronchique (EBUS – TBNA)</a:t>
            </a:r>
            <a:br>
              <a:rPr lang="fr-FR" sz="1400">
                <a:solidFill>
                  <a:srgbClr val="000000"/>
                </a:solidFill>
                <a:latin typeface="Lato" panose="020F0502020204030203" pitchFamily="34" charset="0"/>
              </a:rPr>
            </a:br>
            <a:r>
              <a:rPr lang="fr-FR" sz="1400">
                <a:solidFill>
                  <a:srgbClr val="337AB7"/>
                </a:solidFill>
                <a:latin typeface="Lato" panose="020F0502020204030203" pitchFamily="34" charset="0"/>
                <a:hlinkClick r:id="rId6"/>
              </a:rPr>
              <a:t>Désobstruction tumorale par bronchoscopie au tube rigide</a:t>
            </a:r>
            <a:br>
              <a:rPr lang="fr-FR" sz="1400">
                <a:solidFill>
                  <a:srgbClr val="337AB7"/>
                </a:solidFill>
                <a:latin typeface="Lato" panose="020F0502020204030203" pitchFamily="34" charset="0"/>
              </a:rPr>
            </a:br>
            <a:br>
              <a:rPr lang="fr-FR" sz="1400">
                <a:solidFill>
                  <a:srgbClr val="337AB7"/>
                </a:solidFill>
                <a:latin typeface="Lato" panose="020F0502020204030203" pitchFamily="34" charset="0"/>
              </a:rPr>
            </a:br>
            <a:endParaRPr lang="fr-FR" sz="1400">
              <a:solidFill>
                <a:srgbClr val="000000"/>
              </a:solidFill>
              <a:latin typeface="Lato" panose="020F0502020204030203" pitchFamily="34" charset="0"/>
            </a:endParaRPr>
          </a:p>
          <a:p>
            <a:pPr algn="l"/>
            <a:r>
              <a:rPr lang="fr-FR" sz="1400" b="1">
                <a:solidFill>
                  <a:srgbClr val="000000"/>
                </a:solidFill>
                <a:latin typeface="Lato" panose="020F0502020204030203" pitchFamily="34" charset="0"/>
              </a:rPr>
              <a:t>Evaluations</a:t>
            </a:r>
            <a:r>
              <a:rPr lang="fr-FR" sz="1400">
                <a:solidFill>
                  <a:srgbClr val="000000"/>
                </a:solidFill>
                <a:latin typeface="Lato" panose="020F0502020204030203" pitchFamily="34" charset="0"/>
              </a:rPr>
              <a:t> (Grille d’évaluation de type OSATS)</a:t>
            </a:r>
          </a:p>
          <a:p>
            <a:br>
              <a:rPr lang="fr-FR" sz="1201"/>
            </a:br>
            <a:endParaRPr lang="fr-FR" sz="1101" u="sng">
              <a:latin typeface="Tahoma"/>
              <a:cs typeface="Tahoma"/>
            </a:endParaRPr>
          </a:p>
        </p:txBody>
      </p:sp>
    </p:spTree>
    <p:extLst>
      <p:ext uri="{BB962C8B-B14F-4D97-AF65-F5344CB8AC3E}">
        <p14:creationId xmlns:p14="http://schemas.microsoft.com/office/powerpoint/2010/main" val="1396523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2551153"/>
            <a:ext cx="7085407" cy="659707"/>
          </a:xfrm>
        </p:spPr>
        <p:txBody>
          <a:bodyPr>
            <a:normAutofit/>
          </a:bodyPr>
          <a:lstStyle/>
          <a:p>
            <a:pPr marL="12073" marR="5084">
              <a:lnSpc>
                <a:spcPts val="1501"/>
              </a:lnSpc>
              <a:spcBef>
                <a:spcPts val="395"/>
              </a:spcBef>
            </a:pPr>
            <a:endParaRPr lang="fr-FR" sz="1901" spc="-100" dirty="0">
              <a:cs typeface="Arial"/>
            </a:endParaRPr>
          </a:p>
          <a:p>
            <a:pPr marL="12073" marR="5084">
              <a:lnSpc>
                <a:spcPts val="1501"/>
              </a:lnSpc>
              <a:spcBef>
                <a:spcPts val="395"/>
              </a:spcBef>
            </a:pPr>
            <a:r>
              <a:rPr lang="fr-FR" sz="1901" spc="-100" dirty="0">
                <a:cs typeface="Arial"/>
              </a:rPr>
              <a:t>Salle Granville, 1</a:t>
            </a:r>
            <a:r>
              <a:rPr lang="fr-FR" sz="1901" spc="-100" baseline="30000" dirty="0">
                <a:cs typeface="Arial"/>
              </a:rPr>
              <a:t>er</a:t>
            </a:r>
            <a:r>
              <a:rPr lang="fr-FR" sz="1901" spc="-100" dirty="0">
                <a:cs typeface="Arial"/>
              </a:rPr>
              <a:t> étage</a:t>
            </a:r>
            <a:endParaRPr lang="fr-FR" sz="3002"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21</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40949" y="3811500"/>
            <a:ext cx="6318492" cy="5689062"/>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Etudiants : </a:t>
            </a:r>
            <a:r>
              <a:rPr lang="fr-FR" sz="1601">
                <a:latin typeface="Tahoma"/>
                <a:cs typeface="Tahoma"/>
              </a:rPr>
              <a:t>24 étudiants en binôme </a:t>
            </a:r>
          </a:p>
          <a:p>
            <a:pPr marL="285950" indent="-285950">
              <a:spcBef>
                <a:spcPts val="120"/>
              </a:spcBef>
              <a:buFont typeface="Arial" panose="020B0604020202020204" pitchFamily="34" charset="0"/>
              <a:buChar char="•"/>
              <a:defRPr/>
            </a:pPr>
            <a:r>
              <a:rPr lang="fr-FR" sz="1601" u="sng">
                <a:latin typeface="Tahoma"/>
                <a:cs typeface="Tahoma"/>
              </a:rPr>
              <a:t>Encadrants : </a:t>
            </a:r>
            <a:r>
              <a:rPr lang="fr-FR" sz="1601">
                <a:latin typeface="Tahoma"/>
                <a:cs typeface="Tahoma"/>
              </a:rPr>
              <a:t>3 chirurgiens cardiaque et thoraciques </a:t>
            </a:r>
          </a:p>
          <a:p>
            <a:pPr marL="285950" indent="-285950">
              <a:spcBef>
                <a:spcPts val="120"/>
              </a:spcBef>
              <a:buFont typeface="Arial" panose="020B0604020202020204" pitchFamily="34" charset="0"/>
              <a:buChar char="•"/>
              <a:defRPr/>
            </a:pPr>
            <a:r>
              <a:rPr lang="fr-FR" sz="1601" u="sng">
                <a:latin typeface="Tahoma"/>
                <a:cs typeface="Tahoma"/>
              </a:rPr>
              <a:t>Durée : </a:t>
            </a:r>
            <a:r>
              <a:rPr lang="fr-FR" sz="1601">
                <a:latin typeface="Tahoma"/>
                <a:cs typeface="Tahoma"/>
              </a:rPr>
              <a:t>Briefing 10 min &amp; 20 min/étudiant</a:t>
            </a:r>
          </a:p>
          <a:p>
            <a:pPr marL="285950" indent="-285950">
              <a:spcBef>
                <a:spcPts val="120"/>
              </a:spcBef>
              <a:buFont typeface="Arial" panose="020B0604020202020204" pitchFamily="34" charset="0"/>
              <a:buChar char="•"/>
              <a:defRPr/>
            </a:pPr>
            <a:r>
              <a:rPr lang="fr-FR" sz="1601" u="sng">
                <a:latin typeface="Tahoma"/>
                <a:cs typeface="Tahoma"/>
              </a:rPr>
              <a:t>Briefing : </a:t>
            </a:r>
            <a:r>
              <a:rPr lang="fr-FR" sz="1601">
                <a:latin typeface="Tahoma"/>
                <a:cs typeface="Tahoma"/>
              </a:rPr>
              <a:t>Vous présentez à vos séniors votre stratégie chirurgicale pour ce patient avec un nodule pulmonaire isolé. Décrivez l’anatomie vasculaire et bronchique. Expliquez le geste envisagé.</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 </a:t>
            </a:r>
          </a:p>
          <a:p>
            <a:pPr marL="743470" lvl="1" indent="-285950">
              <a:spcBef>
                <a:spcPts val="120"/>
              </a:spcBef>
              <a:buFont typeface="Courier New" panose="02070309020205020404" pitchFamily="49" charset="0"/>
              <a:buChar char="o"/>
              <a:defRPr/>
            </a:pPr>
            <a:r>
              <a:rPr lang="fr-FR" sz="1601">
                <a:latin typeface="Tahoma"/>
                <a:cs typeface="Tahoma"/>
              </a:rPr>
              <a:t>Connaitre l’anatomie bronchique et vasculaire pulmonaire</a:t>
            </a:r>
          </a:p>
          <a:p>
            <a:pPr marL="743470" lvl="1" indent="-285950">
              <a:spcBef>
                <a:spcPts val="120"/>
              </a:spcBef>
              <a:buFont typeface="Courier New" panose="02070309020205020404" pitchFamily="49" charset="0"/>
              <a:buChar char="o"/>
              <a:defRPr/>
            </a:pPr>
            <a:r>
              <a:rPr lang="fr-FR" sz="1601">
                <a:latin typeface="Tahoma"/>
                <a:cs typeface="Tahoma"/>
              </a:rPr>
              <a:t>Connaitre la segmentation pulmonaire</a:t>
            </a:r>
          </a:p>
          <a:p>
            <a:pPr marL="743470" lvl="1" indent="-285950">
              <a:spcBef>
                <a:spcPts val="120"/>
              </a:spcBef>
              <a:buFont typeface="Courier New" panose="02070309020205020404" pitchFamily="49" charset="0"/>
              <a:buChar char="o"/>
              <a:defRPr/>
            </a:pPr>
            <a:r>
              <a:rPr lang="fr-FR" sz="1601">
                <a:latin typeface="Tahoma"/>
                <a:cs typeface="Tahoma"/>
              </a:rPr>
              <a:t>Reconnaitre les variations anatomiques fréquentes et connaitre les pièges</a:t>
            </a:r>
          </a:p>
          <a:p>
            <a:pPr marL="743470" lvl="1" indent="-285950">
              <a:spcBef>
                <a:spcPts val="120"/>
              </a:spcBef>
              <a:buFont typeface="Courier New" panose="02070309020205020404" pitchFamily="49" charset="0"/>
              <a:buChar char="o"/>
              <a:defRPr/>
            </a:pPr>
            <a:r>
              <a:rPr lang="fr-FR" sz="1601">
                <a:latin typeface="Tahoma"/>
                <a:cs typeface="Tahoma"/>
              </a:rPr>
              <a:t>Savoir effectuer une analyse tridimensionnelle de l’anatomie bronchique et vasculaire pulmonaire</a:t>
            </a:r>
          </a:p>
          <a:p>
            <a:pPr marL="743470" lvl="1" indent="-285950">
              <a:spcBef>
                <a:spcPts val="120"/>
              </a:spcBef>
              <a:buFont typeface="Courier New" panose="02070309020205020404" pitchFamily="49" charset="0"/>
              <a:buChar char="o"/>
              <a:defRPr/>
            </a:pPr>
            <a:r>
              <a:rPr lang="fr-FR" sz="1601">
                <a:latin typeface="Tahoma"/>
                <a:cs typeface="Tahoma"/>
              </a:rPr>
              <a:t>Développer et argumentez sa stratégie opératoire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 </a:t>
            </a:r>
            <a:r>
              <a:rPr lang="fr-FR" sz="1601">
                <a:latin typeface="Tahoma"/>
                <a:cs typeface="Tahoma"/>
              </a:rPr>
              <a:t>grille d’évaluation OSATS définie par le collège</a:t>
            </a:r>
          </a:p>
          <a:p>
            <a:pPr marL="285950" indent="-285950">
              <a:spcBef>
                <a:spcPts val="120"/>
              </a:spcBef>
              <a:buFont typeface="Arial" panose="020B0604020202020204" pitchFamily="34" charset="0"/>
              <a:buChar char="•"/>
              <a:defRPr/>
            </a:pPr>
            <a:r>
              <a:rPr lang="fr-FR" sz="1601" u="sng">
                <a:latin typeface="Tahoma"/>
                <a:cs typeface="Tahoma"/>
              </a:rPr>
              <a:t>Pré test : </a:t>
            </a:r>
            <a:r>
              <a:rPr lang="fr-FR" sz="1601">
                <a:latin typeface="Tahoma"/>
                <a:cs typeface="Tahoma"/>
              </a:rPr>
              <a:t>Questionnaire à faire avant de venir (TBC)</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Post test : </a:t>
            </a:r>
            <a:r>
              <a:rPr lang="fr-FR" sz="1601">
                <a:latin typeface="Tahoma"/>
                <a:cs typeface="Tahoma"/>
              </a:rPr>
              <a:t>Questionnaire d’anatomie (TBC)</a:t>
            </a:r>
          </a:p>
          <a:p>
            <a:endParaRPr lang="fr-FR" sz="1501"/>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5068576" y="349132"/>
            <a:ext cx="2033067" cy="91507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002060"/>
                </a:solidFill>
                <a:ea typeface="+mj-ea"/>
                <a:cs typeface="+mj-cs"/>
              </a:rPr>
              <a:t>60 min</a:t>
            </a:r>
          </a:p>
        </p:txBody>
      </p:sp>
      <p:sp>
        <p:nvSpPr>
          <p:cNvPr id="3" name="Titre 1">
            <a:extLst>
              <a:ext uri="{FF2B5EF4-FFF2-40B4-BE49-F238E27FC236}">
                <a16:creationId xmlns:a16="http://schemas.microsoft.com/office/drawing/2014/main" id="{A4606658-A3F7-7A55-4009-AA5CF4A0AB1A}"/>
              </a:ext>
            </a:extLst>
          </p:cNvPr>
          <p:cNvSpPr>
            <a:spLocks noGrp="1"/>
          </p:cNvSpPr>
          <p:nvPr>
            <p:ph type="title"/>
          </p:nvPr>
        </p:nvSpPr>
        <p:spPr>
          <a:xfrm>
            <a:off x="240949" y="873066"/>
            <a:ext cx="4932211" cy="1700588"/>
          </a:xfrm>
        </p:spPr>
        <p:txBody>
          <a:bodyPr>
            <a:normAutofit/>
          </a:bodyPr>
          <a:lstStyle/>
          <a:p>
            <a:pPr algn="l" defTabSz="915040" rtl="0">
              <a:lnSpc>
                <a:spcPct val="90000"/>
              </a:lnSpc>
              <a:spcBef>
                <a:spcPts val="1001"/>
              </a:spcBef>
              <a:defRPr/>
            </a:pPr>
            <a:r>
              <a:rPr lang="fr-FR" sz="3202" b="1" kern="1200" spc="-90" dirty="0">
                <a:solidFill>
                  <a:srgbClr val="002060"/>
                </a:solidFill>
                <a:latin typeface="Calibri" panose="020F0502020204030204"/>
                <a:ea typeface="+mn-ea"/>
                <a:cs typeface="+mn-cs"/>
              </a:rPr>
              <a:t>Programme 1</a:t>
            </a:r>
            <a:br>
              <a:rPr lang="fr-FR" sz="3202" b="1" kern="1200" spc="-90" dirty="0">
                <a:solidFill>
                  <a:srgbClr val="002060"/>
                </a:solidFill>
                <a:latin typeface="Calibri" panose="020F0502020204030204"/>
                <a:ea typeface="+mn-ea"/>
                <a:cs typeface="+mn-cs"/>
              </a:rPr>
            </a:br>
            <a:r>
              <a:rPr lang="fr-FR" sz="3803" b="1" kern="1200" spc="-90" dirty="0">
                <a:solidFill>
                  <a:srgbClr val="002060"/>
                </a:solidFill>
                <a:latin typeface="Calibri" panose="020F0502020204030204"/>
                <a:ea typeface="+mn-ea"/>
                <a:cs typeface="+mn-cs"/>
              </a:rPr>
              <a:t>Planification et simulation préopératoire</a:t>
            </a:r>
          </a:p>
        </p:txBody>
      </p:sp>
      <p:pic>
        <p:nvPicPr>
          <p:cNvPr id="4098" name="Picture 2">
            <a:extLst>
              <a:ext uri="{FF2B5EF4-FFF2-40B4-BE49-F238E27FC236}">
                <a16:creationId xmlns:a16="http://schemas.microsoft.com/office/drawing/2014/main" id="{7EEDF269-43E8-D0A2-4676-6F6AAF1F9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3828" y="3000295"/>
            <a:ext cx="1869231" cy="1643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762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6954599"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a:normAutofit/>
          </a:bodyPr>
          <a:lstStyle/>
          <a:p>
            <a:pPr marL="12709" defTabSz="915040">
              <a:lnSpc>
                <a:spcPts val="3072"/>
              </a:lnSpc>
              <a:spcBef>
                <a:spcPts val="115"/>
              </a:spcBef>
              <a:defRPr/>
            </a:pPr>
            <a:r>
              <a:rPr lang="fr-FR" b="1" spc="-10" dirty="0">
                <a:solidFill>
                  <a:srgbClr val="002060"/>
                </a:solidFill>
                <a:ea typeface="+mj-ea"/>
                <a:cs typeface="Arial"/>
              </a:rPr>
              <a:t>Prérequis</a:t>
            </a:r>
            <a:endParaRPr lang="fr-FR" b="1" dirty="0">
              <a:solidFill>
                <a:srgbClr val="002060"/>
              </a:solidFill>
              <a:ea typeface="+mj-ea"/>
              <a:cs typeface="Arial"/>
            </a:endParaRPr>
          </a:p>
          <a:p>
            <a:pPr marL="12709" defTabSz="915040">
              <a:lnSpc>
                <a:spcPts val="3072"/>
              </a:lnSpc>
              <a:defRPr/>
            </a:pPr>
            <a:r>
              <a:rPr lang="fr-FR" b="1" spc="-200" dirty="0">
                <a:solidFill>
                  <a:srgbClr val="002060"/>
                </a:solidFill>
                <a:ea typeface="+mj-ea"/>
                <a:cs typeface="Arial"/>
              </a:rPr>
              <a:t>Imagerie &amp; Planification</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22</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6" y="2169904"/>
            <a:ext cx="6625107" cy="7227491"/>
          </a:xfrm>
          <a:prstGeom prst="rect">
            <a:avLst/>
          </a:prstGeom>
          <a:noFill/>
        </p:spPr>
        <p:txBody>
          <a:bodyPr wrap="square" rtlCol="0">
            <a:spAutoFit/>
          </a:bodyPr>
          <a:lstStyle/>
          <a:p>
            <a:pPr marL="0" lvl="1">
              <a:spcBef>
                <a:spcPts val="120"/>
              </a:spcBef>
              <a:defRPr/>
            </a:pPr>
            <a:r>
              <a:rPr lang="fr-FR" sz="1201" u="sng">
                <a:latin typeface="Tahoma"/>
                <a:cs typeface="Tahoma"/>
              </a:rPr>
              <a:t>De quoi parle-t-on ?</a:t>
            </a:r>
          </a:p>
          <a:p>
            <a:pPr marL="0" lvl="1">
              <a:spcBef>
                <a:spcPts val="120"/>
              </a:spcBef>
              <a:defRPr/>
            </a:pPr>
            <a:endParaRPr lang="fr-FR" sz="1201" u="sng">
              <a:latin typeface="Tahoma"/>
              <a:cs typeface="Tahoma"/>
            </a:endParaRPr>
          </a:p>
          <a:p>
            <a:pPr marL="0" lvl="1" algn="just">
              <a:spcBef>
                <a:spcPts val="120"/>
              </a:spcBef>
              <a:defRPr/>
            </a:pPr>
            <a:r>
              <a:rPr lang="fr-FR" sz="1201">
                <a:latin typeface="Tahoma"/>
                <a:cs typeface="Tahoma"/>
              </a:rPr>
              <a:t>L’analyse de l’anatomie bronchique et vasculaire pulmonaire est un </a:t>
            </a:r>
            <a:r>
              <a:rPr lang="fr-FR" sz="1201" err="1">
                <a:latin typeface="Tahoma"/>
                <a:cs typeface="Tahoma"/>
              </a:rPr>
              <a:t>pré-requis</a:t>
            </a:r>
            <a:r>
              <a:rPr lang="fr-FR" sz="1201">
                <a:latin typeface="Tahoma"/>
                <a:cs typeface="Tahoma"/>
              </a:rPr>
              <a:t> indispensable à toute chirurgie d’exérèse pulmonaire majeure et ce, quelle que soit l’approche. </a:t>
            </a:r>
          </a:p>
          <a:p>
            <a:pPr marL="0" lvl="1" algn="just">
              <a:spcBef>
                <a:spcPts val="120"/>
              </a:spcBef>
              <a:defRPr/>
            </a:pPr>
            <a:r>
              <a:rPr lang="fr-FR" sz="1201">
                <a:latin typeface="Tahoma"/>
                <a:cs typeface="Tahoma"/>
              </a:rPr>
              <a:t>Le recours à des reconstructions tridimensionnelles </a:t>
            </a:r>
            <a:r>
              <a:rPr lang="fr-FR" sz="1201" err="1">
                <a:latin typeface="Tahoma"/>
                <a:cs typeface="Tahoma"/>
              </a:rPr>
              <a:t>pré-opératoires</a:t>
            </a:r>
            <a:r>
              <a:rPr lang="fr-FR" sz="1201">
                <a:latin typeface="Tahoma"/>
                <a:cs typeface="Tahoma"/>
              </a:rPr>
              <a:t> est une aide notable pour la chirurgie en </a:t>
            </a:r>
            <a:r>
              <a:rPr lang="fr-FR" sz="1201" err="1">
                <a:latin typeface="Tahoma"/>
                <a:cs typeface="Tahoma"/>
              </a:rPr>
              <a:t>vidéothoracoscopie</a:t>
            </a:r>
            <a:r>
              <a:rPr lang="fr-FR" sz="1201">
                <a:latin typeface="Tahoma"/>
                <a:cs typeface="Tahoma"/>
              </a:rPr>
              <a:t>. Elle n’est pas indispensable en cas de lobectomie mais le devient dès lors qu’une </a:t>
            </a:r>
            <a:r>
              <a:rPr lang="fr-FR" sz="1201" err="1">
                <a:latin typeface="Tahoma"/>
                <a:cs typeface="Tahoma"/>
              </a:rPr>
              <a:t>segmentectomie</a:t>
            </a:r>
            <a:r>
              <a:rPr lang="fr-FR" sz="1201">
                <a:latin typeface="Tahoma"/>
                <a:cs typeface="Tahoma"/>
              </a:rPr>
              <a:t> est envisagée. </a:t>
            </a:r>
          </a:p>
          <a:p>
            <a:pPr marL="0" lvl="1" algn="just">
              <a:spcBef>
                <a:spcPts val="120"/>
              </a:spcBef>
              <a:defRPr/>
            </a:pPr>
            <a:r>
              <a:rPr lang="fr-FR" sz="1201">
                <a:latin typeface="Tahoma"/>
                <a:cs typeface="Tahoma"/>
              </a:rPr>
              <a:t>Plusieurs équipes ont démontré que ces reconstructions tridimensionnelles permettent de confirmer le nombre et les rapports des vaisseaux, permettant une dissection plus sûre, en particulier lorsque la scissure est fermée ou en présence d’adénomégalies. </a:t>
            </a:r>
          </a:p>
          <a:p>
            <a:pPr marL="0" lvl="1" algn="just">
              <a:spcBef>
                <a:spcPts val="120"/>
              </a:spcBef>
              <a:defRPr/>
            </a:pPr>
            <a:r>
              <a:rPr lang="fr-FR" sz="1201">
                <a:latin typeface="Tahoma"/>
                <a:cs typeface="Tahoma"/>
              </a:rPr>
              <a:t>Il existe, de nos jours, des solutions commerciales qui, outre les rapports, permettent d’évaluer les marges d’exérèse, de mieux définir l’étendue du geste à réaliser et ainsi, possiblement, d’améliorer les résultats oncologiques. </a:t>
            </a:r>
          </a:p>
          <a:p>
            <a:pPr marL="0" lvl="1" algn="just">
              <a:spcBef>
                <a:spcPts val="120"/>
              </a:spcBef>
              <a:defRPr/>
            </a:pPr>
            <a:endParaRPr lang="fr-FR" sz="1201">
              <a:latin typeface="Tahoma"/>
              <a:cs typeface="Tahoma"/>
            </a:endParaRPr>
          </a:p>
          <a:p>
            <a:pPr marL="0" lvl="1" algn="just">
              <a:spcBef>
                <a:spcPts val="120"/>
              </a:spcBef>
              <a:defRPr/>
            </a:pPr>
            <a:r>
              <a:rPr lang="fr-FR" sz="1201" u="sng">
                <a:latin typeface="Tahoma"/>
                <a:cs typeface="Tahoma"/>
              </a:rPr>
              <a:t>Objectifs de l’atelier :</a:t>
            </a:r>
          </a:p>
          <a:p>
            <a:pPr marL="171570" lvl="1" indent="-171570" algn="just">
              <a:spcBef>
                <a:spcPts val="120"/>
              </a:spcBef>
              <a:buFont typeface="Arial" panose="020B0604020202020204" pitchFamily="34" charset="0"/>
              <a:buChar char="•"/>
              <a:defRPr/>
            </a:pPr>
            <a:r>
              <a:rPr lang="fr-FR" sz="1101">
                <a:latin typeface="Tahoma"/>
                <a:cs typeface="Tahoma"/>
              </a:rPr>
              <a:t>Connaître l’anatomie bronchique et vasculaire pulmonaire</a:t>
            </a:r>
          </a:p>
          <a:p>
            <a:pPr marL="171570" lvl="1" indent="-171570" algn="just">
              <a:spcBef>
                <a:spcPts val="120"/>
              </a:spcBef>
              <a:buFont typeface="Arial" panose="020B0604020202020204" pitchFamily="34" charset="0"/>
              <a:buChar char="•"/>
              <a:defRPr/>
            </a:pPr>
            <a:r>
              <a:rPr lang="fr-FR" sz="1101">
                <a:latin typeface="Tahoma"/>
                <a:cs typeface="Tahoma"/>
              </a:rPr>
              <a:t>Connaitre la segmentation pulmonaire </a:t>
            </a:r>
          </a:p>
          <a:p>
            <a:pPr marL="171570" lvl="1" indent="-171570" algn="just">
              <a:spcBef>
                <a:spcPts val="120"/>
              </a:spcBef>
              <a:buFont typeface="Arial" panose="020B0604020202020204" pitchFamily="34" charset="0"/>
              <a:buChar char="•"/>
              <a:defRPr/>
            </a:pPr>
            <a:r>
              <a:rPr lang="fr-FR" sz="1101">
                <a:latin typeface="Tahoma"/>
                <a:cs typeface="Tahoma"/>
              </a:rPr>
              <a:t>Reconnaitre les variations anatomiques fréquentes et connaitre les pièges  </a:t>
            </a:r>
          </a:p>
          <a:p>
            <a:pPr marL="171570" lvl="1" indent="-171570" algn="just">
              <a:spcBef>
                <a:spcPts val="120"/>
              </a:spcBef>
              <a:buFont typeface="Arial" panose="020B0604020202020204" pitchFamily="34" charset="0"/>
              <a:buChar char="•"/>
              <a:defRPr/>
            </a:pPr>
            <a:r>
              <a:rPr lang="fr-FR" sz="1101">
                <a:latin typeface="Tahoma"/>
                <a:cs typeface="Tahoma"/>
              </a:rPr>
              <a:t>Savoir effectuer une analyse tridimensionnelle de l’anatomie bronchique et vasculaire pulmonaire  </a:t>
            </a:r>
          </a:p>
          <a:p>
            <a:pPr marL="171570" lvl="1" indent="-171570" algn="just">
              <a:spcBef>
                <a:spcPts val="120"/>
              </a:spcBef>
              <a:buFont typeface="Arial" panose="020B0604020202020204" pitchFamily="34" charset="0"/>
              <a:buChar char="•"/>
              <a:defRPr/>
            </a:pPr>
            <a:r>
              <a:rPr lang="fr-FR" sz="1101">
                <a:latin typeface="Tahoma"/>
                <a:cs typeface="Tahoma"/>
              </a:rPr>
              <a:t>Développer et argumentez sa stratégie opératoire </a:t>
            </a:r>
          </a:p>
          <a:p>
            <a:pPr marL="0" lvl="1" algn="just">
              <a:spcBef>
                <a:spcPts val="120"/>
              </a:spcBef>
              <a:defRPr/>
            </a:pPr>
            <a:endParaRPr lang="fr-FR" sz="1101" u="sng">
              <a:latin typeface="Tahoma"/>
              <a:cs typeface="Tahoma"/>
            </a:endParaRPr>
          </a:p>
          <a:p>
            <a:pPr marL="0" lvl="1" algn="just">
              <a:spcBef>
                <a:spcPts val="120"/>
              </a:spcBef>
              <a:defRPr/>
            </a:pPr>
            <a:r>
              <a:rPr lang="fr-FR" sz="1101" u="sng">
                <a:latin typeface="Tahoma"/>
                <a:cs typeface="Tahoma"/>
              </a:rPr>
              <a:t>Comment se déroule l’atelier :</a:t>
            </a:r>
          </a:p>
          <a:p>
            <a:pPr marL="0" lvl="1">
              <a:spcBef>
                <a:spcPts val="120"/>
              </a:spcBef>
              <a:defRPr/>
            </a:pPr>
            <a:r>
              <a:rPr lang="fr-FR" sz="1101">
                <a:latin typeface="Tahoma"/>
                <a:cs typeface="Tahoma"/>
              </a:rPr>
              <a:t>Une brève introduction aux outils Synapse 3D® et Visible patient® est réalisée. </a:t>
            </a:r>
            <a:br>
              <a:rPr lang="fr-FR" sz="1101">
                <a:latin typeface="Tahoma"/>
                <a:cs typeface="Tahoma"/>
              </a:rPr>
            </a:br>
            <a:r>
              <a:rPr lang="fr-FR" sz="1101">
                <a:latin typeface="Tahoma"/>
                <a:cs typeface="Tahoma"/>
              </a:rPr>
              <a:t>Chaque encadrant prend en charge 2 étudiants. </a:t>
            </a:r>
            <a:br>
              <a:rPr lang="fr-FR" sz="1101">
                <a:latin typeface="Tahoma"/>
                <a:cs typeface="Tahoma"/>
              </a:rPr>
            </a:br>
            <a:r>
              <a:rPr lang="fr-FR" sz="1101">
                <a:latin typeface="Tahoma"/>
                <a:cs typeface="Tahoma"/>
              </a:rPr>
              <a:t>Deux cas cliniques sont attribués à chaque étudiant. </a:t>
            </a:r>
            <a:br>
              <a:rPr lang="fr-FR" sz="1101">
                <a:latin typeface="Tahoma"/>
                <a:cs typeface="Tahoma"/>
              </a:rPr>
            </a:br>
            <a:r>
              <a:rPr lang="fr-FR" sz="1101">
                <a:latin typeface="Tahoma"/>
                <a:cs typeface="Tahoma"/>
              </a:rPr>
              <a:t>Ces derniers disposent de 10 minutes par clinique pour effectuer une analyse anatomique tridimensionnelles et proposer une stratégie chirurgicale. Chaque cas est corrigé et discuté à son issue. </a:t>
            </a:r>
          </a:p>
          <a:p>
            <a:pPr marL="0" lvl="1" algn="just">
              <a:spcBef>
                <a:spcPts val="120"/>
              </a:spcBef>
              <a:defRPr/>
            </a:pPr>
            <a:endParaRPr lang="fr-FR" sz="1101">
              <a:latin typeface="Tahoma"/>
              <a:cs typeface="Tahoma"/>
            </a:endParaRPr>
          </a:p>
          <a:p>
            <a:pPr marL="0" lvl="1" algn="just">
              <a:spcBef>
                <a:spcPts val="120"/>
              </a:spcBef>
              <a:defRPr/>
            </a:pPr>
            <a:r>
              <a:rPr lang="fr-FR" sz="1201" u="sng">
                <a:latin typeface="Tahoma"/>
                <a:cs typeface="Tahoma"/>
              </a:rPr>
              <a:t>Pour aller plus loin :</a:t>
            </a:r>
          </a:p>
          <a:p>
            <a:pPr marL="171570" lvl="1" indent="-171570" algn="just">
              <a:spcBef>
                <a:spcPts val="120"/>
              </a:spcBef>
              <a:buFont typeface="Arial" panose="020B0604020202020204" pitchFamily="34" charset="0"/>
              <a:buChar char="•"/>
              <a:defRPr/>
            </a:pPr>
            <a:r>
              <a:rPr lang="fr-FR" sz="1101" err="1">
                <a:latin typeface="Tahoma"/>
                <a:cs typeface="Tahoma"/>
              </a:rPr>
              <a:t>Nomori</a:t>
            </a:r>
            <a:r>
              <a:rPr lang="fr-FR" sz="1101">
                <a:latin typeface="Tahoma"/>
                <a:cs typeface="Tahoma"/>
              </a:rPr>
              <a:t> H, Okada M. </a:t>
            </a:r>
            <a:r>
              <a:rPr lang="fr-FR" sz="1101" err="1">
                <a:latin typeface="Tahoma"/>
                <a:cs typeface="Tahoma"/>
              </a:rPr>
              <a:t>Illustrated</a:t>
            </a:r>
            <a:r>
              <a:rPr lang="fr-FR" sz="1101">
                <a:latin typeface="Tahoma"/>
                <a:cs typeface="Tahoma"/>
              </a:rPr>
              <a:t> </a:t>
            </a:r>
            <a:r>
              <a:rPr lang="fr-FR" sz="1101" err="1">
                <a:latin typeface="Tahoma"/>
                <a:cs typeface="Tahoma"/>
              </a:rPr>
              <a:t>Anatomical</a:t>
            </a:r>
            <a:r>
              <a:rPr lang="fr-FR" sz="1101">
                <a:latin typeface="Tahoma"/>
                <a:cs typeface="Tahoma"/>
              </a:rPr>
              <a:t> </a:t>
            </a:r>
            <a:r>
              <a:rPr lang="fr-FR" sz="1101" err="1">
                <a:latin typeface="Tahoma"/>
                <a:cs typeface="Tahoma"/>
              </a:rPr>
              <a:t>Segmentectomy</a:t>
            </a:r>
            <a:r>
              <a:rPr lang="fr-FR" sz="1101">
                <a:latin typeface="Tahoma"/>
                <a:cs typeface="Tahoma"/>
              </a:rPr>
              <a:t> for Lung Cancer [Internet]. Tokyo: Springer Japan; 2012 [</a:t>
            </a:r>
            <a:r>
              <a:rPr lang="fr-FR" sz="1101" err="1">
                <a:latin typeface="Tahoma"/>
                <a:cs typeface="Tahoma"/>
              </a:rPr>
              <a:t>cited</a:t>
            </a:r>
            <a:r>
              <a:rPr lang="fr-FR" sz="1101">
                <a:latin typeface="Tahoma"/>
                <a:cs typeface="Tahoma"/>
              </a:rPr>
              <a:t> 2021 </a:t>
            </a:r>
            <a:r>
              <a:rPr lang="fr-FR" sz="1101" err="1">
                <a:latin typeface="Tahoma"/>
                <a:cs typeface="Tahoma"/>
              </a:rPr>
              <a:t>Aug</a:t>
            </a:r>
            <a:r>
              <a:rPr lang="fr-FR" sz="1101">
                <a:latin typeface="Tahoma"/>
                <a:cs typeface="Tahoma"/>
              </a:rPr>
              <a:t> 30]. </a:t>
            </a:r>
            <a:r>
              <a:rPr lang="fr-FR" sz="1101" err="1">
                <a:latin typeface="Tahoma"/>
                <a:cs typeface="Tahoma"/>
              </a:rPr>
              <a:t>Available</a:t>
            </a:r>
            <a:r>
              <a:rPr lang="fr-FR" sz="1101">
                <a:latin typeface="Tahoma"/>
                <a:cs typeface="Tahoma"/>
              </a:rPr>
              <a:t> </a:t>
            </a:r>
            <a:r>
              <a:rPr lang="fr-FR" sz="1101" err="1">
                <a:latin typeface="Tahoma"/>
                <a:cs typeface="Tahoma"/>
              </a:rPr>
              <a:t>from</a:t>
            </a:r>
            <a:r>
              <a:rPr lang="fr-FR" sz="1101">
                <a:latin typeface="Tahoma"/>
                <a:cs typeface="Tahoma"/>
              </a:rPr>
              <a:t>: http://link.springer.com/10.1007/978-4-431-54144-8 </a:t>
            </a:r>
          </a:p>
          <a:p>
            <a:pPr marL="171570" lvl="1" indent="-171570" algn="just">
              <a:spcBef>
                <a:spcPts val="120"/>
              </a:spcBef>
              <a:buFont typeface="Arial" panose="020B0604020202020204" pitchFamily="34" charset="0"/>
              <a:buChar char="•"/>
              <a:defRPr/>
            </a:pPr>
            <a:r>
              <a:rPr lang="fr-FR" sz="1101">
                <a:latin typeface="Tahoma"/>
                <a:cs typeface="Tahoma"/>
              </a:rPr>
              <a:t>Gossot D. Atlas of </a:t>
            </a:r>
            <a:r>
              <a:rPr lang="fr-FR" sz="1101" err="1">
                <a:latin typeface="Tahoma"/>
                <a:cs typeface="Tahoma"/>
              </a:rPr>
              <a:t>Endoscopic</a:t>
            </a:r>
            <a:r>
              <a:rPr lang="fr-FR" sz="1101">
                <a:latin typeface="Tahoma"/>
                <a:cs typeface="Tahoma"/>
              </a:rPr>
              <a:t> Major </a:t>
            </a:r>
            <a:r>
              <a:rPr lang="fr-FR" sz="1101" err="1">
                <a:latin typeface="Tahoma"/>
                <a:cs typeface="Tahoma"/>
              </a:rPr>
              <a:t>Pulmonary</a:t>
            </a:r>
            <a:r>
              <a:rPr lang="fr-FR" sz="1101">
                <a:latin typeface="Tahoma"/>
                <a:cs typeface="Tahoma"/>
              </a:rPr>
              <a:t> </a:t>
            </a:r>
            <a:r>
              <a:rPr lang="fr-FR" sz="1101" err="1">
                <a:latin typeface="Tahoma"/>
                <a:cs typeface="Tahoma"/>
              </a:rPr>
              <a:t>Resections</a:t>
            </a:r>
            <a:r>
              <a:rPr lang="fr-FR" sz="1101">
                <a:latin typeface="Tahoma"/>
                <a:cs typeface="Tahoma"/>
              </a:rPr>
              <a:t> [Internet]. Cham: Springer International </a:t>
            </a:r>
            <a:r>
              <a:rPr lang="fr-FR" sz="1101" err="1">
                <a:latin typeface="Tahoma"/>
                <a:cs typeface="Tahoma"/>
              </a:rPr>
              <a:t>Publishing</a:t>
            </a:r>
            <a:r>
              <a:rPr lang="fr-FR" sz="1101">
                <a:latin typeface="Tahoma"/>
                <a:cs typeface="Tahoma"/>
              </a:rPr>
              <a:t>; 2021 [</a:t>
            </a:r>
            <a:r>
              <a:rPr lang="fr-FR" sz="1101" err="1">
                <a:latin typeface="Tahoma"/>
                <a:cs typeface="Tahoma"/>
              </a:rPr>
              <a:t>cited</a:t>
            </a:r>
            <a:r>
              <a:rPr lang="fr-FR" sz="1101">
                <a:latin typeface="Tahoma"/>
                <a:cs typeface="Tahoma"/>
              </a:rPr>
              <a:t> 2021 </a:t>
            </a:r>
            <a:r>
              <a:rPr lang="fr-FR" sz="1101" err="1">
                <a:latin typeface="Tahoma"/>
                <a:cs typeface="Tahoma"/>
              </a:rPr>
              <a:t>Aug</a:t>
            </a:r>
            <a:r>
              <a:rPr lang="fr-FR" sz="1101">
                <a:latin typeface="Tahoma"/>
                <a:cs typeface="Tahoma"/>
              </a:rPr>
              <a:t> 30]. </a:t>
            </a:r>
            <a:r>
              <a:rPr lang="fr-FR" sz="1101" err="1">
                <a:latin typeface="Tahoma"/>
                <a:cs typeface="Tahoma"/>
              </a:rPr>
              <a:t>Available</a:t>
            </a:r>
            <a:r>
              <a:rPr lang="fr-FR" sz="1101">
                <a:latin typeface="Tahoma"/>
                <a:cs typeface="Tahoma"/>
              </a:rPr>
              <a:t> </a:t>
            </a:r>
            <a:r>
              <a:rPr lang="fr-FR" sz="1101" err="1">
                <a:latin typeface="Tahoma"/>
                <a:cs typeface="Tahoma"/>
              </a:rPr>
              <a:t>from</a:t>
            </a:r>
            <a:r>
              <a:rPr lang="fr-FR" sz="1101">
                <a:latin typeface="Tahoma"/>
                <a:cs typeface="Tahoma"/>
              </a:rPr>
              <a:t>: https://link.springer.com/10.1007/978-3-030-74115-0</a:t>
            </a:r>
          </a:p>
          <a:p>
            <a:pPr marL="171570" lvl="1" indent="-171570" algn="just">
              <a:spcBef>
                <a:spcPts val="120"/>
              </a:spcBef>
              <a:buFont typeface="Arial" panose="020B0604020202020204" pitchFamily="34" charset="0"/>
              <a:buChar char="•"/>
              <a:defRPr/>
            </a:pPr>
            <a:r>
              <a:rPr lang="fr-FR" sz="1101">
                <a:latin typeface="Tahoma"/>
                <a:cs typeface="Tahoma"/>
              </a:rPr>
              <a:t>Seguin-Givelet A, </a:t>
            </a:r>
            <a:r>
              <a:rPr lang="fr-FR" sz="1101" err="1">
                <a:latin typeface="Tahoma"/>
                <a:cs typeface="Tahoma"/>
              </a:rPr>
              <a:t>Grigoroiu</a:t>
            </a:r>
            <a:r>
              <a:rPr lang="fr-FR" sz="1101">
                <a:latin typeface="Tahoma"/>
                <a:cs typeface="Tahoma"/>
              </a:rPr>
              <a:t> M, Brian E, Gossot D. Planning and </a:t>
            </a:r>
            <a:r>
              <a:rPr lang="fr-FR" sz="1101" err="1">
                <a:latin typeface="Tahoma"/>
                <a:cs typeface="Tahoma"/>
              </a:rPr>
              <a:t>marking</a:t>
            </a:r>
            <a:r>
              <a:rPr lang="fr-FR" sz="1101">
                <a:latin typeface="Tahoma"/>
                <a:cs typeface="Tahoma"/>
              </a:rPr>
              <a:t> for </a:t>
            </a:r>
            <a:r>
              <a:rPr lang="fr-FR" sz="1101" err="1">
                <a:latin typeface="Tahoma"/>
                <a:cs typeface="Tahoma"/>
              </a:rPr>
              <a:t>thoracoscopic</a:t>
            </a:r>
            <a:r>
              <a:rPr lang="fr-FR" sz="1101">
                <a:latin typeface="Tahoma"/>
                <a:cs typeface="Tahoma"/>
              </a:rPr>
              <a:t> </a:t>
            </a:r>
            <a:r>
              <a:rPr lang="fr-FR" sz="1101" err="1">
                <a:latin typeface="Tahoma"/>
                <a:cs typeface="Tahoma"/>
              </a:rPr>
              <a:t>anatomical</a:t>
            </a:r>
            <a:r>
              <a:rPr lang="fr-FR" sz="1101">
                <a:latin typeface="Tahoma"/>
                <a:cs typeface="Tahoma"/>
              </a:rPr>
              <a:t> </a:t>
            </a:r>
            <a:r>
              <a:rPr lang="fr-FR" sz="1101" err="1">
                <a:latin typeface="Tahoma"/>
                <a:cs typeface="Tahoma"/>
              </a:rPr>
              <a:t>segmentectomies</a:t>
            </a:r>
            <a:r>
              <a:rPr lang="fr-FR" sz="1101">
                <a:latin typeface="Tahoma"/>
                <a:cs typeface="Tahoma"/>
              </a:rPr>
              <a:t>. J </a:t>
            </a:r>
            <a:r>
              <a:rPr lang="fr-FR" sz="1101" err="1">
                <a:latin typeface="Tahoma"/>
                <a:cs typeface="Tahoma"/>
              </a:rPr>
              <a:t>Thorac</a:t>
            </a:r>
            <a:r>
              <a:rPr lang="fr-FR" sz="1101">
                <a:latin typeface="Tahoma"/>
                <a:cs typeface="Tahoma"/>
              </a:rPr>
              <a:t> Dis. 2018 Apr;10(S10):S1187–94</a:t>
            </a:r>
          </a:p>
          <a:p>
            <a:pPr marL="0" lvl="1">
              <a:spcBef>
                <a:spcPts val="120"/>
              </a:spcBef>
              <a:defRPr/>
            </a:pPr>
            <a:endParaRPr lang="fr-FR" sz="1101" u="sng">
              <a:latin typeface="Tahoma"/>
              <a:cs typeface="Tahoma"/>
            </a:endParaRPr>
          </a:p>
        </p:txBody>
      </p:sp>
    </p:spTree>
    <p:extLst>
      <p:ext uri="{BB962C8B-B14F-4D97-AF65-F5344CB8AC3E}">
        <p14:creationId xmlns:p14="http://schemas.microsoft.com/office/powerpoint/2010/main" val="3758901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08196" y="2035604"/>
            <a:ext cx="7085407" cy="1160147"/>
          </a:xfrm>
        </p:spPr>
        <p:txBody>
          <a:bodyPr>
            <a:normAutofit/>
          </a:bodyPr>
          <a:lstStyle/>
          <a:p>
            <a:pPr marL="12073" marR="5084">
              <a:lnSpc>
                <a:spcPts val="1501"/>
              </a:lnSpc>
              <a:spcBef>
                <a:spcPts val="395"/>
              </a:spcBef>
            </a:pPr>
            <a:endParaRPr lang="fr-FR" sz="1901" spc="-100" dirty="0">
              <a:cs typeface="Arial"/>
            </a:endParaRPr>
          </a:p>
          <a:p>
            <a:pPr marL="12073" marR="5084">
              <a:lnSpc>
                <a:spcPts val="1501"/>
              </a:lnSpc>
              <a:spcBef>
                <a:spcPts val="395"/>
              </a:spcBef>
            </a:pPr>
            <a:r>
              <a:rPr lang="fr-FR" sz="1901" spc="-100" dirty="0">
                <a:cs typeface="Arial"/>
              </a:rPr>
              <a:t>Salle Mont St Michel, RDC</a:t>
            </a: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dirty="0" smtClean="0"/>
              <a:pPr/>
              <a:t>23</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3" y="3468259"/>
            <a:ext cx="6318492" cy="4962837"/>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Etudiants : </a:t>
            </a:r>
            <a:r>
              <a:rPr lang="fr-FR" sz="1601">
                <a:latin typeface="Tahoma"/>
                <a:cs typeface="Tahoma"/>
              </a:rPr>
              <a:t>24 étudiants en binôme </a:t>
            </a:r>
          </a:p>
          <a:p>
            <a:pPr marL="285950" indent="-285950">
              <a:spcBef>
                <a:spcPts val="120"/>
              </a:spcBef>
              <a:buFont typeface="Arial" panose="020B0604020202020204" pitchFamily="34" charset="0"/>
              <a:buChar char="•"/>
              <a:defRPr/>
            </a:pPr>
            <a:r>
              <a:rPr lang="fr-FR" sz="1601" u="sng">
                <a:latin typeface="Tahoma"/>
                <a:cs typeface="Tahoma"/>
              </a:rPr>
              <a:t>Encadrants : 2</a:t>
            </a:r>
            <a:r>
              <a:rPr lang="fr-FR" sz="1601">
                <a:latin typeface="Tahoma"/>
                <a:cs typeface="Tahoma"/>
              </a:rPr>
              <a:t> chirurgiens thoraciques </a:t>
            </a: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Durée : </a:t>
            </a:r>
            <a:r>
              <a:rPr lang="fr-FR" sz="1601">
                <a:latin typeface="Tahoma"/>
                <a:cs typeface="Tahoma"/>
              </a:rPr>
              <a:t>Briefing 10 min &amp; 50 min/étudiant</a:t>
            </a: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Briefing : </a:t>
            </a:r>
            <a:r>
              <a:rPr lang="fr-FR" sz="1601">
                <a:latin typeface="Tahoma"/>
                <a:cs typeface="Tahoma"/>
              </a:rPr>
              <a:t>Vous êtes au bloc opératoire et devez réaliser une lobectomie sup droite Vidéo-assistée par voie antérieure</a:t>
            </a:r>
            <a:endParaRPr lang="fr-FR" sz="1601">
              <a:latin typeface="Tahoma"/>
              <a:ea typeface="Tahoma"/>
              <a:cs typeface="Tahoma"/>
            </a:endParaRP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a:t>
            </a:r>
            <a:r>
              <a:rPr lang="fr-FR" sz="1601">
                <a:latin typeface="Tahoma"/>
                <a:cs typeface="Tahoma"/>
              </a:rPr>
              <a:t>: TBC</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Planification </a:t>
            </a:r>
            <a:r>
              <a:rPr lang="fr-FR" sz="1601" err="1">
                <a:latin typeface="Tahoma"/>
                <a:cs typeface="Tahoma"/>
              </a:rPr>
              <a:t>pré-opératoire</a:t>
            </a:r>
            <a:endParaRPr lang="fr-FR" sz="1601">
              <a:latin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Choix de l’instrumentalisation</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Positionnement de l’opérateur et des trocarts</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Gestuelle des instruments</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Gestion des symphyses pleurales</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Organisation des différents temps opératoires</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Principe de dissection vasculaire</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Extraction des pièces opératoires</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Conversion</a:t>
            </a:r>
            <a:endParaRPr lang="fr-FR" sz="1601">
              <a:latin typeface="Tahoma"/>
              <a:ea typeface="Tahoma"/>
              <a:cs typeface="Tahoma"/>
            </a:endParaRP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Test </a:t>
            </a:r>
            <a:r>
              <a:rPr lang="fr-FR" sz="1601">
                <a:latin typeface="Tahoma"/>
                <a:cs typeface="Tahoma"/>
              </a:rPr>
              <a:t>: sur les simulateurs</a:t>
            </a:r>
            <a:endParaRPr lang="fr-FR" sz="1601">
              <a:latin typeface="Tahoma"/>
              <a:ea typeface="Tahoma"/>
              <a:cs typeface="Tahoma"/>
            </a:endParaRPr>
          </a:p>
          <a:p>
            <a:endParaRPr lang="fr-FR" sz="1501"/>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4959469" y="349132"/>
            <a:ext cx="2142174" cy="91507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002060"/>
                </a:solidFill>
                <a:ea typeface="+mj-ea"/>
                <a:cs typeface="+mj-cs"/>
              </a:rPr>
              <a:t>120 min</a:t>
            </a:r>
          </a:p>
        </p:txBody>
      </p:sp>
      <p:pic>
        <p:nvPicPr>
          <p:cNvPr id="3" name="Picture 2" descr="\\INTRANET\_College\03_BOOTCAMP\___2022\Communication\VATS_Lobectomie_Video_assistee.jpg">
            <a:extLst>
              <a:ext uri="{FF2B5EF4-FFF2-40B4-BE49-F238E27FC236}">
                <a16:creationId xmlns:a16="http://schemas.microsoft.com/office/drawing/2014/main" id="{DC7A7ED7-7490-DDDE-9B4F-31EF4AF3392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584" r="16498"/>
          <a:stretch/>
        </p:blipFill>
        <p:spPr bwMode="auto">
          <a:xfrm rot="5400000">
            <a:off x="5159084" y="2037927"/>
            <a:ext cx="1959770" cy="1734722"/>
          </a:xfrm>
          <a:prstGeom prst="rect">
            <a:avLst/>
          </a:prstGeom>
          <a:extLst>
            <a:ext uri="{909E8E84-426E-40DD-AFC4-6F175D3DCCD1}">
              <a14:hiddenFill xmlns:a14="http://schemas.microsoft.com/office/drawing/2010/main">
                <a:solidFill>
                  <a:srgbClr val="FFFFFF"/>
                </a:solidFill>
              </a14:hiddenFill>
            </a:ext>
          </a:extLst>
        </p:spPr>
      </p:pic>
      <p:sp>
        <p:nvSpPr>
          <p:cNvPr id="8" name="Titre 1">
            <a:extLst>
              <a:ext uri="{FF2B5EF4-FFF2-40B4-BE49-F238E27FC236}">
                <a16:creationId xmlns:a16="http://schemas.microsoft.com/office/drawing/2014/main" id="{D99052F9-3173-7585-A4EF-D21E80C21656}"/>
              </a:ext>
            </a:extLst>
          </p:cNvPr>
          <p:cNvSpPr>
            <a:spLocks noGrp="1"/>
          </p:cNvSpPr>
          <p:nvPr>
            <p:ph type="title"/>
          </p:nvPr>
        </p:nvSpPr>
        <p:spPr>
          <a:xfrm>
            <a:off x="313442" y="576779"/>
            <a:ext cx="4932211" cy="1076116"/>
          </a:xfrm>
        </p:spPr>
        <p:txBody>
          <a:bodyPr>
            <a:normAutofit fontScale="90000"/>
          </a:bodyPr>
          <a:lstStyle/>
          <a:p>
            <a:pPr>
              <a:spcBef>
                <a:spcPts val="1001"/>
              </a:spcBef>
              <a:defRPr/>
            </a:pPr>
            <a:r>
              <a:rPr lang="fr-FR" sz="3202" b="1" kern="1200" spc="-90">
                <a:solidFill>
                  <a:srgbClr val="002060"/>
                </a:solidFill>
                <a:latin typeface="Calibri" panose="020F0502020204030204"/>
                <a:ea typeface="+mn-ea"/>
                <a:cs typeface="+mn-cs"/>
              </a:rPr>
              <a:t>Programme 1</a:t>
            </a:r>
            <a:br>
              <a:rPr lang="fr-FR" sz="3202" b="1" kern="1200" spc="-90">
                <a:solidFill>
                  <a:srgbClr val="002060"/>
                </a:solidFill>
                <a:latin typeface="Calibri" panose="020F0502020204030204"/>
                <a:ea typeface="+mn-ea"/>
                <a:cs typeface="+mn-cs"/>
              </a:rPr>
            </a:br>
            <a:r>
              <a:rPr lang="fr-FR" sz="3803" b="1" kern="1200" spc="-90">
                <a:solidFill>
                  <a:srgbClr val="002060"/>
                </a:solidFill>
                <a:latin typeface="Calibri" panose="020F0502020204030204"/>
                <a:ea typeface="+mn-ea"/>
                <a:cs typeface="+mn-cs"/>
              </a:rPr>
              <a:t>Lobectomie Vidéo</a:t>
            </a:r>
            <a:r>
              <a:rPr lang="fr-FR" sz="3803" b="1" spc="-90">
                <a:solidFill>
                  <a:srgbClr val="002060"/>
                </a:solidFill>
                <a:latin typeface="Calibri" panose="020F0502020204030204"/>
                <a:ea typeface="+mn-ea"/>
                <a:cs typeface="+mn-cs"/>
              </a:rPr>
              <a:t> Simulateur</a:t>
            </a:r>
            <a:endParaRPr lang="fr-FR" sz="3803" b="1" kern="1200" spc="-90">
              <a:solidFill>
                <a:srgbClr val="002060"/>
              </a:solidFill>
              <a:latin typeface="Calibri" panose="020F0502020204030204"/>
              <a:ea typeface="+mn-ea"/>
              <a:cs typeface="+mn-cs"/>
            </a:endParaRPr>
          </a:p>
        </p:txBody>
      </p:sp>
      <p:pic>
        <p:nvPicPr>
          <p:cNvPr id="5122" name="Picture 2">
            <a:extLst>
              <a:ext uri="{FF2B5EF4-FFF2-40B4-BE49-F238E27FC236}">
                <a16:creationId xmlns:a16="http://schemas.microsoft.com/office/drawing/2014/main" id="{A8E43012-5A01-B96D-12A7-F4A08CBBB3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6616" y="7728434"/>
            <a:ext cx="1629983" cy="275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033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6954599"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vert="horz" wrap="square" lIns="91508" tIns="45754" rIns="91508" bIns="45754" rtlCol="0" anchor="t">
            <a:normAutofit/>
          </a:bodyPr>
          <a:lstStyle/>
          <a:p>
            <a:pPr marL="12709" defTabSz="915040">
              <a:lnSpc>
                <a:spcPts val="3072"/>
              </a:lnSpc>
              <a:spcBef>
                <a:spcPts val="115"/>
              </a:spcBef>
              <a:defRPr/>
            </a:pPr>
            <a:r>
              <a:rPr lang="fr-FR" b="1" spc="-10" dirty="0">
                <a:solidFill>
                  <a:srgbClr val="002060"/>
                </a:solidFill>
                <a:ea typeface="+mj-ea"/>
                <a:cs typeface="Arial"/>
              </a:rPr>
              <a:t>Prérequis</a:t>
            </a:r>
            <a:endParaRPr lang="fr-FR" b="1" dirty="0">
              <a:solidFill>
                <a:srgbClr val="002060"/>
              </a:solidFill>
              <a:ea typeface="+mj-ea"/>
              <a:cs typeface="Arial"/>
            </a:endParaRPr>
          </a:p>
          <a:p>
            <a:pPr marL="12709">
              <a:lnSpc>
                <a:spcPts val="3072"/>
              </a:lnSpc>
              <a:defRPr/>
            </a:pPr>
            <a:r>
              <a:rPr lang="fr-FR" b="1" spc="-200" dirty="0">
                <a:solidFill>
                  <a:srgbClr val="002060"/>
                </a:solidFill>
                <a:ea typeface="+mj-ea"/>
                <a:cs typeface="Arial"/>
              </a:rPr>
              <a:t>Poumon – Lobectomie Vidéo Simulateur</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dirty="0" smtClean="0"/>
              <a:pPr/>
              <a:t>24</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76485" y="2579892"/>
            <a:ext cx="6625107" cy="1937710"/>
          </a:xfrm>
          <a:prstGeom prst="rect">
            <a:avLst/>
          </a:prstGeom>
          <a:noFill/>
        </p:spPr>
        <p:txBody>
          <a:bodyPr wrap="square" rtlCol="0">
            <a:spAutoFit/>
          </a:bodyPr>
          <a:lstStyle/>
          <a:p>
            <a:pPr algn="l"/>
            <a:r>
              <a:rPr lang="fr-FR" sz="1201" b="1" u="sng">
                <a:solidFill>
                  <a:srgbClr val="000000"/>
                </a:solidFill>
                <a:latin typeface="Lato" panose="020F0502020204030203" pitchFamily="34" charset="0"/>
              </a:rPr>
              <a:t>Mise en situation</a:t>
            </a:r>
            <a:r>
              <a:rPr lang="fr-FR" sz="1201" u="sng">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Vous êtes au bloc opératoire et devez réaliser une lobectomie supérieure droite </a:t>
            </a:r>
          </a:p>
          <a:p>
            <a:pPr algn="l"/>
            <a:endParaRPr lang="fr-FR" sz="1201">
              <a:solidFill>
                <a:srgbClr val="000000"/>
              </a:solidFill>
              <a:latin typeface="Lato" panose="020F0502020204030203" pitchFamily="34" charset="0"/>
            </a:endParaRPr>
          </a:p>
          <a:p>
            <a:pPr algn="l"/>
            <a:r>
              <a:rPr lang="fr-FR" sz="1201" b="1" u="sng">
                <a:solidFill>
                  <a:srgbClr val="000000"/>
                </a:solidFill>
                <a:latin typeface="Lato" panose="020F0502020204030203" pitchFamily="34" charset="0"/>
              </a:rPr>
              <a:t>Prérequis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Vidéo sur </a:t>
            </a:r>
            <a:r>
              <a:rPr lang="fr-FR" sz="1201" err="1">
                <a:solidFill>
                  <a:srgbClr val="000000"/>
                </a:solidFill>
                <a:latin typeface="Lato" panose="020F0502020204030203" pitchFamily="34" charset="0"/>
              </a:rPr>
              <a:t>Websurg</a:t>
            </a:r>
            <a:r>
              <a:rPr lang="fr-FR" sz="1201">
                <a:solidFill>
                  <a:srgbClr val="000000"/>
                </a:solidFill>
                <a:latin typeface="Lato" panose="020F0502020204030203" pitchFamily="34" charset="0"/>
              </a:rPr>
              <a:t>, </a:t>
            </a:r>
            <a:r>
              <a:rPr lang="fr-FR" sz="1201" err="1">
                <a:solidFill>
                  <a:srgbClr val="000000"/>
                </a:solidFill>
                <a:latin typeface="Lato" panose="020F0502020204030203" pitchFamily="34" charset="0"/>
              </a:rPr>
              <a:t>Youtube</a:t>
            </a:r>
            <a:r>
              <a:rPr lang="fr-FR" sz="1201">
                <a:solidFill>
                  <a:srgbClr val="000000"/>
                </a:solidFill>
                <a:latin typeface="Lato" panose="020F0502020204030203" pitchFamily="34" charset="0"/>
              </a:rPr>
              <a:t> ou autres, connaître les grandes étapes techniques</a:t>
            </a:r>
          </a:p>
          <a:p>
            <a:pPr algn="l"/>
            <a:endParaRPr lang="fr-FR" sz="1201">
              <a:solidFill>
                <a:srgbClr val="000000"/>
              </a:solidFill>
              <a:latin typeface="Lato" panose="020F0502020204030203" pitchFamily="34" charset="0"/>
            </a:endParaRPr>
          </a:p>
          <a:p>
            <a:pPr algn="l"/>
            <a:r>
              <a:rPr lang="fr-FR" sz="1201" b="1" u="sng">
                <a:solidFill>
                  <a:srgbClr val="000000"/>
                </a:solidFill>
                <a:latin typeface="Lato" panose="020F0502020204030203" pitchFamily="34" charset="0"/>
              </a:rPr>
              <a:t>Evaluation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Avec des critères sélectionnés : étapes et objectifs à atteindre, durée, conflits d’instruments, saignement, nombre d’instrument utilisés</a:t>
            </a:r>
          </a:p>
          <a:p>
            <a:pPr marL="0" lvl="1">
              <a:spcBef>
                <a:spcPts val="120"/>
              </a:spcBef>
              <a:defRPr/>
            </a:pPr>
            <a:endParaRPr lang="fr-FR" sz="1101" u="sng">
              <a:latin typeface="Tahoma"/>
              <a:cs typeface="Tahoma"/>
            </a:endParaRPr>
          </a:p>
        </p:txBody>
      </p:sp>
    </p:spTree>
    <p:extLst>
      <p:ext uri="{BB962C8B-B14F-4D97-AF65-F5344CB8AC3E}">
        <p14:creationId xmlns:p14="http://schemas.microsoft.com/office/powerpoint/2010/main" val="2894834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56018" y="1785355"/>
            <a:ext cx="7085407" cy="1849332"/>
          </a:xfrm>
        </p:spPr>
        <p:txBody>
          <a:bodyPr vert="horz" wrap="square" lIns="91508" tIns="45754" rIns="91508" bIns="45754" rtlCol="0" anchor="t">
            <a:noAutofit/>
          </a:bodyPr>
          <a:lstStyle/>
          <a:p>
            <a:pPr marL="12073" marR="5084">
              <a:lnSpc>
                <a:spcPts val="1501"/>
              </a:lnSpc>
              <a:spcBef>
                <a:spcPts val="395"/>
              </a:spcBef>
            </a:pPr>
            <a:endParaRPr lang="fr-FR" sz="1600" spc="-100" dirty="0">
              <a:cs typeface="Arial"/>
            </a:endParaRPr>
          </a:p>
          <a:p>
            <a:pPr marL="12073" marR="5084">
              <a:lnSpc>
                <a:spcPts val="1501"/>
              </a:lnSpc>
              <a:spcBef>
                <a:spcPts val="395"/>
              </a:spcBef>
            </a:pPr>
            <a:r>
              <a:rPr lang="fr-FR" sz="1600" spc="-100" dirty="0">
                <a:cs typeface="Arial"/>
              </a:rPr>
              <a:t>Salle Deauville, RDC</a:t>
            </a:r>
            <a:endParaRPr lang="fr-FR" sz="1600" spc="-100" dirty="0">
              <a:ea typeface="Calibri"/>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25</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3" y="4581622"/>
            <a:ext cx="6318492" cy="4431666"/>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Etudiants : </a:t>
            </a:r>
            <a:r>
              <a:rPr lang="fr-FR" sz="1601">
                <a:latin typeface="Tahoma"/>
                <a:cs typeface="Tahoma"/>
              </a:rPr>
              <a:t>24 étudiants en binôme </a:t>
            </a:r>
          </a:p>
          <a:p>
            <a:pPr marL="285950" indent="-285950">
              <a:spcBef>
                <a:spcPts val="120"/>
              </a:spcBef>
              <a:buFont typeface="Arial" panose="020B0604020202020204" pitchFamily="34" charset="0"/>
              <a:buChar char="•"/>
              <a:defRPr/>
            </a:pPr>
            <a:r>
              <a:rPr lang="fr-FR" sz="1601" u="sng">
                <a:latin typeface="Tahoma"/>
                <a:cs typeface="Tahoma"/>
              </a:rPr>
              <a:t>Encadrants : </a:t>
            </a:r>
            <a:r>
              <a:rPr lang="fr-FR" sz="1601">
                <a:latin typeface="Tahoma"/>
                <a:cs typeface="Tahoma"/>
              </a:rPr>
              <a:t>2 chirurgiens thoraciques </a:t>
            </a:r>
          </a:p>
          <a:p>
            <a:pPr marL="285950" indent="-285950">
              <a:spcBef>
                <a:spcPts val="120"/>
              </a:spcBef>
              <a:buFont typeface="Arial" panose="020B0604020202020204" pitchFamily="34" charset="0"/>
              <a:buChar char="•"/>
              <a:defRPr/>
            </a:pPr>
            <a:r>
              <a:rPr lang="fr-FR" sz="1601" u="sng">
                <a:latin typeface="Tahoma"/>
                <a:cs typeface="Tahoma"/>
              </a:rPr>
              <a:t>Durée : </a:t>
            </a:r>
            <a:r>
              <a:rPr lang="fr-FR" sz="1601">
                <a:latin typeface="Tahoma"/>
                <a:cs typeface="Tahoma"/>
              </a:rPr>
              <a:t>Briefing 10 min &amp; 50 min/étudiant</a:t>
            </a:r>
          </a:p>
          <a:p>
            <a:pPr marL="285950" indent="-285950">
              <a:spcBef>
                <a:spcPts val="120"/>
              </a:spcBef>
              <a:buFont typeface="Arial" panose="020B0604020202020204" pitchFamily="34" charset="0"/>
              <a:buChar char="•"/>
              <a:defRPr/>
            </a:pPr>
            <a:r>
              <a:rPr lang="fr-FR" sz="1601" u="sng">
                <a:latin typeface="Tahoma"/>
                <a:cs typeface="Tahoma"/>
              </a:rPr>
              <a:t>Briefing : </a:t>
            </a:r>
            <a:r>
              <a:rPr lang="fr-FR" sz="1601">
                <a:latin typeface="Tahoma"/>
                <a:cs typeface="Tahoma"/>
              </a:rPr>
              <a:t>Vous êtes au bloc opératoire et devez réaliser une lobectomie supérieure droite robot-assistée.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 </a:t>
            </a:r>
            <a:r>
              <a:rPr lang="fr-FR" sz="1601">
                <a:latin typeface="Tahoma"/>
                <a:cs typeface="Tahoma"/>
              </a:rPr>
              <a:t>TBC</a:t>
            </a:r>
            <a:endParaRPr lang="fr-FR" sz="1601">
              <a:latin typeface="Tahoma"/>
              <a:ea typeface="Tahoma"/>
              <a:cs typeface="Tahoma"/>
            </a:endParaRPr>
          </a:p>
          <a:p>
            <a:pPr marL="743470" lvl="1" indent="-285950">
              <a:spcBef>
                <a:spcPts val="120"/>
              </a:spcBef>
              <a:buFont typeface="Courier New" panose="02070309020205020404" pitchFamily="49" charset="0"/>
              <a:buChar char="o"/>
              <a:defRPr/>
            </a:pPr>
            <a:r>
              <a:rPr lang="fr-FR" sz="1601">
                <a:latin typeface="Tahoma"/>
                <a:cs typeface="Tahoma"/>
              </a:rPr>
              <a:t>Connaitre les différentes étapes d’une lobectomie</a:t>
            </a:r>
          </a:p>
          <a:p>
            <a:pPr marL="743470" lvl="1" indent="-285950">
              <a:spcBef>
                <a:spcPts val="120"/>
              </a:spcBef>
              <a:buFont typeface="Courier New" panose="02070309020205020404" pitchFamily="49" charset="0"/>
              <a:buChar char="o"/>
              <a:defRPr/>
            </a:pPr>
            <a:r>
              <a:rPr lang="fr-FR" sz="1601">
                <a:latin typeface="Tahoma"/>
                <a:cs typeface="Tahoma"/>
              </a:rPr>
              <a:t>Connaitre l’instrumentation utilisée en RATS </a:t>
            </a:r>
          </a:p>
          <a:p>
            <a:pPr marL="743470" lvl="1" indent="-285950">
              <a:spcBef>
                <a:spcPts val="120"/>
              </a:spcBef>
              <a:buFont typeface="Courier New" panose="02070309020205020404" pitchFamily="49" charset="0"/>
              <a:buChar char="o"/>
              <a:defRPr/>
            </a:pPr>
            <a:r>
              <a:rPr lang="fr-FR" sz="1601">
                <a:latin typeface="Tahoma"/>
                <a:cs typeface="Tahoma"/>
              </a:rPr>
              <a:t>Savoir se repérer dans l’espace / Appréhender la vision 3D</a:t>
            </a:r>
          </a:p>
          <a:p>
            <a:pPr marL="743470" lvl="1" indent="-285950">
              <a:spcBef>
                <a:spcPts val="120"/>
              </a:spcBef>
              <a:buFont typeface="Courier New" panose="02070309020205020404" pitchFamily="49" charset="0"/>
              <a:buChar char="o"/>
              <a:defRPr/>
            </a:pPr>
            <a:r>
              <a:rPr lang="fr-FR" sz="1601">
                <a:latin typeface="Tahoma"/>
                <a:cs typeface="Tahoma"/>
              </a:rPr>
              <a:t>Savoir disséquer le hile pulmonaire</a:t>
            </a:r>
          </a:p>
          <a:p>
            <a:pPr marL="743470" lvl="1" indent="-285950">
              <a:spcBef>
                <a:spcPts val="120"/>
              </a:spcBef>
              <a:buFont typeface="Courier New" panose="02070309020205020404" pitchFamily="49" charset="0"/>
              <a:buChar char="o"/>
              <a:defRPr/>
            </a:pPr>
            <a:r>
              <a:rPr lang="fr-FR" sz="1601">
                <a:latin typeface="Tahoma"/>
                <a:cs typeface="Tahoma"/>
              </a:rPr>
              <a:t>Contrôler un vaisseau et le sectionner</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 </a:t>
            </a:r>
            <a:r>
              <a:rPr lang="fr-FR" sz="1601">
                <a:latin typeface="Tahoma"/>
                <a:cs typeface="Tahoma"/>
              </a:rPr>
              <a:t>grille d’évaluation OSATS définie par le collège TBC</a:t>
            </a:r>
          </a:p>
          <a:p>
            <a:pPr marL="285950" indent="-285950">
              <a:spcBef>
                <a:spcPts val="120"/>
              </a:spcBef>
              <a:buFont typeface="Arial" panose="020B0604020202020204" pitchFamily="34" charset="0"/>
              <a:buChar char="•"/>
              <a:defRPr/>
            </a:pPr>
            <a:r>
              <a:rPr lang="fr-FR" sz="1601" u="sng">
                <a:latin typeface="Tahoma"/>
                <a:cs typeface="Tahoma"/>
              </a:rPr>
              <a:t>Test : </a:t>
            </a:r>
            <a:r>
              <a:rPr lang="fr-FR" sz="1601">
                <a:latin typeface="Tahoma"/>
                <a:cs typeface="Tahoma"/>
              </a:rPr>
              <a:t>sur le simulateur avec des critères sélectionnés (durée, conflits d’instruments, saignement, nombre d’instrument utilisés)</a:t>
            </a:r>
          </a:p>
          <a:p>
            <a:endParaRPr lang="fr-FR" sz="1501"/>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4959469" y="349132"/>
            <a:ext cx="2142174" cy="91507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002060"/>
                </a:solidFill>
                <a:ea typeface="+mj-ea"/>
                <a:cs typeface="+mj-cs"/>
              </a:rPr>
              <a:t>60 min</a:t>
            </a:r>
          </a:p>
        </p:txBody>
      </p:sp>
      <p:pic>
        <p:nvPicPr>
          <p:cNvPr id="8" name="Picture 3" descr="\\INTRANET\_College\03_BOOTCAMP\___2022\Communication\Lobectomie_robot_assistee.jpg">
            <a:extLst>
              <a:ext uri="{FF2B5EF4-FFF2-40B4-BE49-F238E27FC236}">
                <a16:creationId xmlns:a16="http://schemas.microsoft.com/office/drawing/2014/main" id="{03C731A4-7427-8746-1A0D-425CD56D4B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3860" y="2620344"/>
            <a:ext cx="2885044" cy="2484649"/>
          </a:xfrm>
          <a:prstGeom prst="rect">
            <a:avLst/>
          </a:prstGeom>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CE10987-65BA-E296-E378-A345E98DEB43}"/>
              </a:ext>
            </a:extLst>
          </p:cNvPr>
          <p:cNvSpPr>
            <a:spLocks noGrp="1"/>
          </p:cNvSpPr>
          <p:nvPr>
            <p:ph type="title"/>
          </p:nvPr>
        </p:nvSpPr>
        <p:spPr>
          <a:xfrm>
            <a:off x="356018" y="678439"/>
            <a:ext cx="6120126" cy="1076116"/>
          </a:xfrm>
        </p:spPr>
        <p:txBody>
          <a:bodyPr>
            <a:normAutofit/>
          </a:bodyPr>
          <a:lstStyle/>
          <a:p>
            <a:pPr>
              <a:spcBef>
                <a:spcPts val="1001"/>
              </a:spcBef>
              <a:defRPr/>
            </a:pPr>
            <a:r>
              <a:rPr lang="fr-FR" sz="3202" b="1" kern="1200" spc="-90">
                <a:solidFill>
                  <a:srgbClr val="002060"/>
                </a:solidFill>
                <a:latin typeface="Calibri" panose="020F0502020204030204"/>
                <a:ea typeface="+mn-ea"/>
                <a:cs typeface="+mn-cs"/>
              </a:rPr>
              <a:t>Programme 1</a:t>
            </a:r>
            <a:br>
              <a:rPr lang="fr-FR" sz="3202" b="1" kern="1200" spc="-90">
                <a:solidFill>
                  <a:srgbClr val="002060"/>
                </a:solidFill>
                <a:latin typeface="Calibri" panose="020F0502020204030204"/>
                <a:ea typeface="+mn-ea"/>
                <a:cs typeface="+mn-cs"/>
              </a:rPr>
            </a:br>
            <a:r>
              <a:rPr lang="fr-FR" sz="3803" b="1" kern="1200" spc="-90">
                <a:solidFill>
                  <a:srgbClr val="002060"/>
                </a:solidFill>
                <a:latin typeface="Calibri" panose="020F0502020204030204"/>
                <a:ea typeface="+mn-ea"/>
                <a:cs typeface="+mn-cs"/>
              </a:rPr>
              <a:t>Lobectomie Robot</a:t>
            </a:r>
            <a:r>
              <a:rPr lang="fr-FR" sz="3803" b="1" spc="-90">
                <a:solidFill>
                  <a:srgbClr val="002060"/>
                </a:solidFill>
                <a:latin typeface="Calibri" panose="020F0502020204030204"/>
                <a:ea typeface="+mn-ea"/>
                <a:cs typeface="+mn-cs"/>
              </a:rPr>
              <a:t> Simulateur</a:t>
            </a:r>
            <a:endParaRPr lang="fr-FR" sz="1901" b="1" u="sng" kern="1200" spc="-90">
              <a:solidFill>
                <a:srgbClr val="002060"/>
              </a:solidFill>
              <a:latin typeface="Calibri" panose="020F0502020204030204"/>
              <a:ea typeface="+mn-ea"/>
              <a:cs typeface="+mn-cs"/>
            </a:endParaRPr>
          </a:p>
        </p:txBody>
      </p:sp>
    </p:spTree>
    <p:extLst>
      <p:ext uri="{BB962C8B-B14F-4D97-AF65-F5344CB8AC3E}">
        <p14:creationId xmlns:p14="http://schemas.microsoft.com/office/powerpoint/2010/main" val="2942232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6954599"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76485" y="627252"/>
            <a:ext cx="7085407" cy="1377929"/>
          </a:xfrm>
        </p:spPr>
        <p:txBody>
          <a:bodyPr vert="horz" wrap="square" lIns="91508" tIns="45754" rIns="91508" bIns="45754" rtlCol="0" anchor="t">
            <a:normAutofit/>
          </a:bodyPr>
          <a:lstStyle/>
          <a:p>
            <a:pPr marL="12709" defTabSz="915040">
              <a:lnSpc>
                <a:spcPts val="3072"/>
              </a:lnSpc>
              <a:spcBef>
                <a:spcPts val="115"/>
              </a:spcBef>
              <a:defRPr/>
            </a:pPr>
            <a:r>
              <a:rPr lang="fr-FR" b="1" spc="-10" dirty="0">
                <a:solidFill>
                  <a:srgbClr val="002060"/>
                </a:solidFill>
                <a:ea typeface="+mj-ea"/>
                <a:cs typeface="Arial"/>
              </a:rPr>
              <a:t>Prérequis</a:t>
            </a:r>
            <a:endParaRPr lang="fr-FR" b="1" dirty="0">
              <a:solidFill>
                <a:srgbClr val="002060"/>
              </a:solidFill>
              <a:ea typeface="+mj-ea"/>
              <a:cs typeface="Arial"/>
            </a:endParaRPr>
          </a:p>
          <a:p>
            <a:pPr marL="12709">
              <a:lnSpc>
                <a:spcPts val="3072"/>
              </a:lnSpc>
              <a:defRPr/>
            </a:pPr>
            <a:r>
              <a:rPr lang="fr-FR" b="1" spc="-200" dirty="0">
                <a:solidFill>
                  <a:srgbClr val="002060"/>
                </a:solidFill>
                <a:ea typeface="+mj-ea"/>
                <a:cs typeface="Arial"/>
              </a:rPr>
              <a:t>Poumon – Lobectomie Robot Simulateur</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26</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76485" y="2048388"/>
            <a:ext cx="6448680" cy="6742102"/>
          </a:xfrm>
          <a:prstGeom prst="rect">
            <a:avLst/>
          </a:prstGeom>
          <a:noFill/>
        </p:spPr>
        <p:txBody>
          <a:bodyPr wrap="square" rtlCol="0">
            <a:spAutoFit/>
          </a:bodyPr>
          <a:lstStyle/>
          <a:p>
            <a:pPr marL="0" lvl="1">
              <a:spcBef>
                <a:spcPts val="120"/>
              </a:spcBef>
              <a:defRPr/>
            </a:pPr>
            <a:r>
              <a:rPr lang="fr-FR" sz="1201" u="sng">
                <a:latin typeface="Tahoma"/>
                <a:cs typeface="Tahoma"/>
              </a:rPr>
              <a:t>Quels sont les objectifs de l’atelier ?</a:t>
            </a:r>
          </a:p>
          <a:p>
            <a:pPr marL="171570" lvl="1" indent="-171570">
              <a:spcBef>
                <a:spcPts val="120"/>
              </a:spcBef>
              <a:buFont typeface="Arial" panose="020B0604020202020204" pitchFamily="34" charset="0"/>
              <a:buChar char="•"/>
              <a:defRPr/>
            </a:pPr>
            <a:r>
              <a:rPr lang="fr-FR" sz="1201">
                <a:latin typeface="Tahoma"/>
                <a:cs typeface="Tahoma"/>
              </a:rPr>
              <a:t>Connaitre les différentes étapes d’une lobectomie </a:t>
            </a:r>
          </a:p>
          <a:p>
            <a:pPr marL="171570" lvl="1" indent="-171570">
              <a:spcBef>
                <a:spcPts val="120"/>
              </a:spcBef>
              <a:buFont typeface="Arial" panose="020B0604020202020204" pitchFamily="34" charset="0"/>
              <a:buChar char="•"/>
              <a:defRPr/>
            </a:pPr>
            <a:r>
              <a:rPr lang="fr-FR" sz="1201">
                <a:latin typeface="Tahoma"/>
                <a:cs typeface="Tahoma"/>
              </a:rPr>
              <a:t>Connaitre l’instrumentation utilisée en RATS </a:t>
            </a:r>
          </a:p>
          <a:p>
            <a:pPr marL="171570" lvl="1" indent="-171570">
              <a:spcBef>
                <a:spcPts val="120"/>
              </a:spcBef>
              <a:buFont typeface="Arial" panose="020B0604020202020204" pitchFamily="34" charset="0"/>
              <a:buChar char="•"/>
              <a:defRPr/>
            </a:pPr>
            <a:r>
              <a:rPr lang="fr-FR" sz="1201">
                <a:latin typeface="Tahoma"/>
                <a:cs typeface="Tahoma"/>
              </a:rPr>
              <a:t>Savoir se repérer dans l’espace / Appréhender la vision 3D</a:t>
            </a:r>
          </a:p>
          <a:p>
            <a:pPr marL="171570" lvl="1" indent="-171570">
              <a:spcBef>
                <a:spcPts val="120"/>
              </a:spcBef>
              <a:buFont typeface="Arial" panose="020B0604020202020204" pitchFamily="34" charset="0"/>
              <a:buChar char="•"/>
              <a:defRPr/>
            </a:pPr>
            <a:r>
              <a:rPr lang="fr-FR" sz="1201">
                <a:latin typeface="Tahoma"/>
                <a:cs typeface="Tahoma"/>
              </a:rPr>
              <a:t>Savoir disséquer le hile pulmonaire </a:t>
            </a:r>
          </a:p>
          <a:p>
            <a:pPr marL="171570" lvl="1" indent="-171570">
              <a:spcBef>
                <a:spcPts val="120"/>
              </a:spcBef>
              <a:buFont typeface="Arial" panose="020B0604020202020204" pitchFamily="34" charset="0"/>
              <a:buChar char="•"/>
              <a:defRPr/>
            </a:pPr>
            <a:r>
              <a:rPr lang="fr-FR" sz="1201">
                <a:latin typeface="Tahoma"/>
                <a:cs typeface="Tahoma"/>
              </a:rPr>
              <a:t>Contrôler un vaisseau et le sectionner </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r>
              <a:rPr lang="fr-FR" sz="1201" u="sng">
                <a:latin typeface="Tahoma"/>
                <a:cs typeface="Tahoma"/>
              </a:rPr>
              <a:t>Quels sont les </a:t>
            </a:r>
            <a:r>
              <a:rPr lang="fr-FR" sz="1201" u="sng" err="1">
                <a:latin typeface="Tahoma"/>
                <a:cs typeface="Tahoma"/>
              </a:rPr>
              <a:t>pré-requis</a:t>
            </a:r>
            <a:r>
              <a:rPr lang="fr-FR" sz="1201" u="sng">
                <a:latin typeface="Tahoma"/>
                <a:cs typeface="Tahoma"/>
              </a:rPr>
              <a:t> à préparer pour l’atelier ?</a:t>
            </a:r>
          </a:p>
          <a:p>
            <a:pPr marL="171570" lvl="1" indent="-171570">
              <a:spcBef>
                <a:spcPts val="120"/>
              </a:spcBef>
              <a:buFont typeface="Arial" panose="020B0604020202020204" pitchFamily="34" charset="0"/>
              <a:buChar char="•"/>
              <a:defRPr/>
            </a:pPr>
            <a:r>
              <a:rPr lang="fr-FR" sz="1201">
                <a:latin typeface="Tahoma"/>
                <a:cs typeface="Tahoma"/>
              </a:rPr>
              <a:t>Fiche technique illustrée : installation, matériel, positionnement des trocarts, technique de lobectomie, rôle des opérateurs</a:t>
            </a:r>
          </a:p>
          <a:p>
            <a:pPr marL="171570" lvl="1" indent="-171570">
              <a:spcBef>
                <a:spcPts val="120"/>
              </a:spcBef>
              <a:buFont typeface="Arial" panose="020B0604020202020204" pitchFamily="34" charset="0"/>
              <a:buChar char="•"/>
              <a:defRPr/>
            </a:pPr>
            <a:r>
              <a:rPr lang="fr-FR" sz="1201">
                <a:latin typeface="Tahoma"/>
                <a:cs typeface="Tahoma"/>
              </a:rPr>
              <a:t>Vidéos sur les étapes d’une lobectomie robot-assistée (dans </a:t>
            </a:r>
            <a:r>
              <a:rPr lang="fr-FR" sz="1201">
                <a:latin typeface="Tahoma"/>
                <a:cs typeface="Tahoma"/>
                <a:hlinkClick r:id="rId2"/>
              </a:rPr>
              <a:t>Google drive</a:t>
            </a:r>
            <a:r>
              <a:rPr lang="fr-FR" sz="1201">
                <a:latin typeface="Tahoma"/>
                <a:cs typeface="Tahoma"/>
              </a:rPr>
              <a:t>):</a:t>
            </a: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3"/>
              </a:rPr>
              <a:t>Dissection bronche LSD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4"/>
              </a:rPr>
              <a:t>Etape 1 DROITE lobe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5"/>
              </a:rPr>
              <a:t>Etape 1 GAUCHE lobe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6"/>
              </a:rPr>
              <a:t>LID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7"/>
              </a:rPr>
              <a:t>LIG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8"/>
              </a:rPr>
              <a:t>Ligatures vasculaires</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9"/>
              </a:rPr>
              <a:t>Position bandes noires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10"/>
              </a:rPr>
              <a:t>Sac doigt de gant curage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101" u="sng">
                <a:solidFill>
                  <a:srgbClr val="0000FF"/>
                </a:solidFill>
                <a:latin typeface="Tahoma" panose="020B0604030504040204" pitchFamily="34" charset="0"/>
                <a:ea typeface="Tahoma" panose="020B0604030504040204" pitchFamily="34" charset="0"/>
                <a:cs typeface="Tahoma" panose="020B0604030504040204" pitchFamily="34" charset="0"/>
                <a:hlinkClick r:id="rId11"/>
              </a:rPr>
              <a:t>Fiche technique illustrée Lobe RATS</a:t>
            </a:r>
            <a:endParaRPr lang="fr-FR" sz="1101">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a:latin typeface="Tahoma"/>
              <a:cs typeface="Tahoma"/>
            </a:endParaRPr>
          </a:p>
          <a:p>
            <a:pPr marL="171570" lvl="1" indent="-171570">
              <a:spcBef>
                <a:spcPts val="120"/>
              </a:spcBef>
              <a:buFont typeface="Arial" panose="020B0604020202020204" pitchFamily="34" charset="0"/>
              <a:buChar char="•"/>
              <a:defRPr/>
            </a:pPr>
            <a:r>
              <a:rPr lang="fr-FR" sz="1201">
                <a:latin typeface="Tahoma"/>
                <a:cs typeface="Tahoma"/>
              </a:rPr>
              <a:t>Atelier basic </a:t>
            </a:r>
            <a:r>
              <a:rPr lang="fr-FR" sz="1201" err="1">
                <a:latin typeface="Tahoma"/>
                <a:cs typeface="Tahoma"/>
              </a:rPr>
              <a:t>skills</a:t>
            </a:r>
            <a:r>
              <a:rPr lang="fr-FR" sz="1201">
                <a:latin typeface="Tahoma"/>
                <a:cs typeface="Tahoma"/>
              </a:rPr>
              <a:t> robotique</a:t>
            </a:r>
          </a:p>
          <a:p>
            <a:pPr marL="171570" lvl="1" indent="-171570">
              <a:spcBef>
                <a:spcPts val="120"/>
              </a:spcBef>
              <a:buFont typeface="Arial" panose="020B0604020202020204" pitchFamily="34" charset="0"/>
              <a:buChar char="•"/>
              <a:defRPr/>
            </a:pPr>
            <a:r>
              <a:rPr lang="fr-FR" sz="1201">
                <a:latin typeface="Tahoma"/>
                <a:cs typeface="Tahoma"/>
              </a:rPr>
              <a:t>Et si vous y avez accès, réalisez quelques heures de simulateurs avant le </a:t>
            </a:r>
            <a:r>
              <a:rPr lang="fr-FR" sz="1201" err="1">
                <a:latin typeface="Tahoma"/>
                <a:cs typeface="Tahoma"/>
              </a:rPr>
              <a:t>Bootcamp</a:t>
            </a:r>
            <a:r>
              <a:rPr lang="fr-FR" sz="1201">
                <a:latin typeface="Tahoma"/>
                <a:cs typeface="Tahoma"/>
              </a:rPr>
              <a:t> </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r>
              <a:rPr lang="fr-FR" sz="1201" u="sng">
                <a:latin typeface="Tahoma"/>
                <a:cs typeface="Tahoma"/>
              </a:rPr>
              <a:t>Comment va se dérouler l’atelier ?</a:t>
            </a:r>
          </a:p>
          <a:p>
            <a:pPr marL="0" lvl="1">
              <a:spcBef>
                <a:spcPts val="120"/>
              </a:spcBef>
              <a:defRPr/>
            </a:pPr>
            <a:r>
              <a:rPr lang="fr-FR" sz="1201">
                <a:latin typeface="Tahoma"/>
                <a:cs typeface="Tahoma"/>
              </a:rPr>
              <a:t>Il s’agit d’une intervention chirurgicale simulée sur simulateur Sim </a:t>
            </a:r>
            <a:r>
              <a:rPr lang="fr-FR" sz="1201" err="1">
                <a:latin typeface="Tahoma"/>
                <a:cs typeface="Tahoma"/>
              </a:rPr>
              <a:t>Now</a:t>
            </a:r>
            <a:r>
              <a:rPr lang="fr-FR" sz="1201">
                <a:latin typeface="Tahoma"/>
                <a:cs typeface="Tahoma"/>
              </a:rPr>
              <a:t> : vous êtes au bloc opératoire et devez réaliser une lobectomie supérieure droite robot-assistée.</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457520" lvl="2">
              <a:spcBef>
                <a:spcPts val="120"/>
              </a:spcBef>
              <a:defRPr/>
            </a:pPr>
            <a:endParaRPr lang="fr-FR" sz="1201">
              <a:latin typeface="Tahoma"/>
              <a:cs typeface="Tahoma"/>
            </a:endParaRPr>
          </a:p>
          <a:p>
            <a:pPr marL="0" lvl="1">
              <a:spcBef>
                <a:spcPts val="120"/>
              </a:spcBef>
              <a:defRPr/>
            </a:pPr>
            <a:endParaRPr lang="fr-FR" sz="1101" u="sng">
              <a:latin typeface="Tahoma"/>
              <a:cs typeface="Tahoma"/>
            </a:endParaRPr>
          </a:p>
        </p:txBody>
      </p:sp>
    </p:spTree>
    <p:extLst>
      <p:ext uri="{BB962C8B-B14F-4D97-AF65-F5344CB8AC3E}">
        <p14:creationId xmlns:p14="http://schemas.microsoft.com/office/powerpoint/2010/main" val="2543574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79F051DB-7B9E-92FE-D813-55B2578A12B5}"/>
              </a:ext>
            </a:extLst>
          </p:cNvPr>
          <p:cNvSpPr/>
          <p:nvPr/>
        </p:nvSpPr>
        <p:spPr>
          <a:xfrm>
            <a:off x="157653" y="3498068"/>
            <a:ext cx="6936805" cy="4229698"/>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503288" y="3050263"/>
            <a:ext cx="6245532" cy="5694058"/>
          </a:xfrm>
        </p:spPr>
        <p:txBody>
          <a:bodyPr vert="horz" wrap="square" lIns="91508" tIns="45754" rIns="91508" bIns="45754" rtlCol="0" anchor="t">
            <a:normAutofit/>
          </a:bodyPr>
          <a:lstStyle/>
          <a:p>
            <a:pPr algn="ctr"/>
            <a:endParaRPr lang="fr-FR" sz="3002" b="1" u="sng" spc="-90">
              <a:solidFill>
                <a:srgbClr val="002060"/>
              </a:solidFill>
            </a:endParaRPr>
          </a:p>
          <a:p>
            <a:r>
              <a:rPr lang="fr-FR" sz="3002" b="1" spc="-90">
                <a:solidFill>
                  <a:srgbClr val="002060"/>
                </a:solidFill>
                <a:sym typeface="Wingdings" panose="05000000000000000000" pitchFamily="2" charset="2"/>
              </a:rPr>
              <a:t>1 atelier</a:t>
            </a:r>
            <a:endParaRPr lang="fr-FR" sz="3002" b="1" spc="-90">
              <a:solidFill>
                <a:srgbClr val="002060"/>
              </a:solidFill>
              <a:ea typeface="Calibri"/>
              <a:cs typeface="Calibri"/>
            </a:endParaRPr>
          </a:p>
          <a:p>
            <a:endParaRPr lang="fr-FR" sz="3002" b="1" spc="-90">
              <a:solidFill>
                <a:srgbClr val="002060"/>
              </a:solidFill>
              <a:sym typeface="Wingdings" panose="05000000000000000000" pitchFamily="2" charset="2"/>
            </a:endParaRPr>
          </a:p>
          <a:p>
            <a:pPr lvl="1"/>
            <a:r>
              <a:rPr lang="fr-FR" sz="2602" b="1" spc="-90">
                <a:solidFill>
                  <a:srgbClr val="002060"/>
                </a:solidFill>
                <a:sym typeface="Wingdings" panose="05000000000000000000" pitchFamily="2" charset="2"/>
              </a:rPr>
              <a:t>Lobectomie Robot Simulateur sur sujet anatomique</a:t>
            </a:r>
            <a:endParaRPr lang="fr-FR" sz="2602" b="1" spc="-90">
              <a:solidFill>
                <a:srgbClr val="002060"/>
              </a:solidFill>
              <a:ea typeface="Calibri"/>
              <a:cs typeface="Calibri"/>
            </a:endParaRPr>
          </a:p>
          <a:p>
            <a:pPr lvl="1"/>
            <a:endParaRPr lang="fr-FR" sz="2602" b="1" spc="-90">
              <a:solidFill>
                <a:srgbClr val="002060"/>
              </a:solidFill>
              <a:sym typeface="Wingdings" panose="05000000000000000000" pitchFamily="2" charset="2"/>
            </a:endParaRPr>
          </a:p>
          <a:p>
            <a:pPr lvl="1"/>
            <a:endParaRPr lang="fr-FR" sz="2602" b="1" spc="-90">
              <a:solidFill>
                <a:srgbClr val="002060"/>
              </a:solidFill>
              <a:sym typeface="Wingdings" panose="05000000000000000000" pitchFamily="2" charset="2"/>
            </a:endParaRPr>
          </a:p>
          <a:p>
            <a:pPr lvl="1"/>
            <a:endParaRPr lang="fr-FR" sz="2602" b="1" spc="-90">
              <a:solidFill>
                <a:srgbClr val="002060"/>
              </a:solidFill>
              <a:sym typeface="Wingdings" panose="05000000000000000000" pitchFamily="2" charset="2"/>
            </a:endParaRPr>
          </a:p>
          <a:p>
            <a:pPr algn="ctr"/>
            <a:r>
              <a:rPr lang="fr-FR" sz="2502" b="1" spc="-90">
                <a:solidFill>
                  <a:srgbClr val="002060"/>
                </a:solidFill>
                <a:sym typeface="Wingdings" panose="05000000000000000000" pitchFamily="2" charset="2"/>
              </a:rPr>
              <a:t>Durée totale de formation : 3h</a:t>
            </a:r>
            <a:endParaRPr lang="fr-FR" sz="2502" b="1" spc="-90">
              <a:solidFill>
                <a:srgbClr val="002060"/>
              </a:solidFill>
              <a:ea typeface="Calibri"/>
              <a:cs typeface="Calibri"/>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27</a:t>
            </a:fld>
            <a:endParaRPr lang="fr-FR"/>
          </a:p>
        </p:txBody>
      </p:sp>
      <p:sp>
        <p:nvSpPr>
          <p:cNvPr id="3" name="Titre 1">
            <a:extLst>
              <a:ext uri="{FF2B5EF4-FFF2-40B4-BE49-F238E27FC236}">
                <a16:creationId xmlns:a16="http://schemas.microsoft.com/office/drawing/2014/main" id="{2BFE5AE2-DCB4-583A-EFA6-4E36AEC06E5D}"/>
              </a:ext>
            </a:extLst>
          </p:cNvPr>
          <p:cNvSpPr>
            <a:spLocks noGrp="1"/>
          </p:cNvSpPr>
          <p:nvPr>
            <p:ph type="title"/>
          </p:nvPr>
        </p:nvSpPr>
        <p:spPr>
          <a:xfrm>
            <a:off x="554186" y="1756254"/>
            <a:ext cx="6540270" cy="1076116"/>
          </a:xfrm>
        </p:spPr>
        <p:txBody>
          <a:bodyPr>
            <a:normAutofit fontScale="90000"/>
          </a:bodyPr>
          <a:lstStyle/>
          <a:p>
            <a:pPr algn="l" defTabSz="915040" rtl="0">
              <a:lnSpc>
                <a:spcPct val="90000"/>
              </a:lnSpc>
              <a:spcBef>
                <a:spcPts val="1001"/>
              </a:spcBef>
              <a:defRPr/>
            </a:pPr>
            <a:r>
              <a:rPr lang="fr-FR" sz="3002" b="1" kern="1200" spc="-90">
                <a:solidFill>
                  <a:srgbClr val="002060"/>
                </a:solidFill>
                <a:latin typeface="Calibri" panose="020F0502020204030204"/>
                <a:ea typeface="+mn-ea"/>
                <a:cs typeface="+mn-cs"/>
              </a:rPr>
              <a:t>Programme 2</a:t>
            </a:r>
            <a:br>
              <a:rPr lang="fr-FR" sz="3002" b="1" kern="1200" spc="-90">
                <a:latin typeface="Calibri" panose="020F0502020204030204"/>
                <a:ea typeface="+mn-ea"/>
                <a:cs typeface="+mn-cs"/>
              </a:rPr>
            </a:br>
            <a:r>
              <a:rPr lang="fr-FR" sz="3502" b="1" kern="1200" spc="-90">
                <a:solidFill>
                  <a:srgbClr val="002060"/>
                </a:solidFill>
                <a:latin typeface="Calibri" panose="020F0502020204030204"/>
                <a:ea typeface="+mn-ea"/>
                <a:cs typeface="+mn-cs"/>
              </a:rPr>
              <a:t>Module poumon – thoracique sur sujet </a:t>
            </a:r>
            <a:r>
              <a:rPr lang="fr-FR" sz="3502" b="1" spc="-90">
                <a:solidFill>
                  <a:srgbClr val="002060"/>
                </a:solidFill>
                <a:latin typeface="Calibri" panose="020F0502020204030204"/>
                <a:ea typeface="+mn-ea"/>
                <a:cs typeface="+mn-cs"/>
              </a:rPr>
              <a:t>anatomique</a:t>
            </a:r>
            <a:endParaRPr lang="fr-FR" sz="3502" b="1" kern="1200" spc="-90">
              <a:solidFill>
                <a:srgbClr val="002060"/>
              </a:solidFill>
              <a:latin typeface="Calibri" panose="020F0502020204030204"/>
              <a:ea typeface="+mn-ea"/>
              <a:cs typeface="+mn-cs"/>
            </a:endParaRPr>
          </a:p>
        </p:txBody>
      </p:sp>
    </p:spTree>
    <p:extLst>
      <p:ext uri="{BB962C8B-B14F-4D97-AF65-F5344CB8AC3E}">
        <p14:creationId xmlns:p14="http://schemas.microsoft.com/office/powerpoint/2010/main" val="721562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1"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0" y="1766529"/>
            <a:ext cx="7085407" cy="1495393"/>
          </a:xfrm>
        </p:spPr>
        <p:txBody>
          <a:bodyPr vert="horz" wrap="square" lIns="91508" tIns="45754" rIns="91508" bIns="45754" rtlCol="0" anchor="t">
            <a:noAutofit/>
          </a:bodyPr>
          <a:lstStyle/>
          <a:p>
            <a:pPr marL="12073" marR="5084">
              <a:lnSpc>
                <a:spcPts val="1501"/>
              </a:lnSpc>
              <a:spcBef>
                <a:spcPts val="395"/>
              </a:spcBef>
            </a:pPr>
            <a:endParaRPr lang="fr-FR" sz="1800" spc="-100" dirty="0">
              <a:cs typeface="Arial"/>
            </a:endParaRPr>
          </a:p>
          <a:p>
            <a:pPr marL="12073" marR="5084">
              <a:lnSpc>
                <a:spcPts val="1501"/>
              </a:lnSpc>
              <a:spcBef>
                <a:spcPts val="395"/>
              </a:spcBef>
            </a:pPr>
            <a:r>
              <a:rPr lang="fr-FR" sz="1800" spc="-100" dirty="0">
                <a:cs typeface="Arial"/>
              </a:rPr>
              <a:t>Bloc opératoire - RDC</a:t>
            </a:r>
            <a:endParaRPr lang="fr-FR" sz="1800" spc="-100" dirty="0">
              <a:ea typeface="Calibri"/>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28</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157653" y="5999434"/>
            <a:ext cx="6318492" cy="4185248"/>
          </a:xfrm>
          <a:prstGeom prst="rect">
            <a:avLst/>
          </a:prstGeom>
          <a:noFill/>
        </p:spPr>
        <p:txBody>
          <a:bodyPr wrap="square" rtlCol="0">
            <a:spAutoFit/>
          </a:bodyPr>
          <a:lstStyle/>
          <a:p>
            <a:pPr marL="285950" indent="-285950">
              <a:spcBef>
                <a:spcPts val="120"/>
              </a:spcBef>
              <a:buFont typeface="Arial" panose="020B0604020202020204" pitchFamily="34" charset="0"/>
              <a:buChar char="•"/>
              <a:defRPr/>
            </a:pPr>
            <a:r>
              <a:rPr lang="fr-FR" sz="1601" u="sng">
                <a:latin typeface="Tahoma"/>
                <a:cs typeface="Tahoma"/>
              </a:rPr>
              <a:t>Étudiants : </a:t>
            </a:r>
            <a:r>
              <a:rPr lang="fr-FR" sz="1601">
                <a:latin typeface="Tahoma"/>
                <a:cs typeface="Tahoma"/>
              </a:rPr>
              <a:t>1 binôme (alternativement opérateur et aide)</a:t>
            </a:r>
          </a:p>
          <a:p>
            <a:pPr marL="285950" indent="-285950">
              <a:spcBef>
                <a:spcPts val="120"/>
              </a:spcBef>
              <a:buFont typeface="Arial" panose="020B0604020202020204" pitchFamily="34" charset="0"/>
              <a:buChar char="•"/>
              <a:defRPr/>
            </a:pPr>
            <a:r>
              <a:rPr lang="fr-FR" sz="1601" u="sng">
                <a:latin typeface="Tahoma"/>
                <a:cs typeface="Tahoma"/>
              </a:rPr>
              <a:t>Encadrant : </a:t>
            </a:r>
            <a:r>
              <a:rPr lang="fr-FR" sz="1601">
                <a:latin typeface="Tahoma"/>
                <a:cs typeface="Tahoma"/>
              </a:rPr>
              <a:t>1 à 2 chirurgiens thoraciques séniors / binôme</a:t>
            </a:r>
          </a:p>
          <a:p>
            <a:pPr marL="285950" indent="-285950">
              <a:spcBef>
                <a:spcPts val="120"/>
              </a:spcBef>
              <a:buFont typeface="Arial" panose="020B0604020202020204" pitchFamily="34" charset="0"/>
              <a:buChar char="•"/>
              <a:defRPr/>
            </a:pPr>
            <a:r>
              <a:rPr lang="fr-FR" sz="1601" u="sng">
                <a:latin typeface="Tahoma"/>
                <a:cs typeface="Tahoma"/>
              </a:rPr>
              <a:t>Durée : </a:t>
            </a:r>
            <a:r>
              <a:rPr lang="fr-FR" sz="1601">
                <a:latin typeface="Tahoma"/>
                <a:cs typeface="Tahoma"/>
              </a:rPr>
              <a:t>90mn par CCA</a:t>
            </a:r>
          </a:p>
          <a:p>
            <a:pPr marL="285950" indent="-285950">
              <a:spcBef>
                <a:spcPts val="120"/>
              </a:spcBef>
              <a:buFont typeface="Arial" panose="020B0604020202020204" pitchFamily="34" charset="0"/>
              <a:buChar char="•"/>
              <a:defRPr/>
            </a:pPr>
            <a:r>
              <a:rPr lang="fr-FR" sz="1601" u="sng">
                <a:latin typeface="Tahoma"/>
                <a:cs typeface="Tahoma"/>
              </a:rPr>
              <a:t>Briefing : </a:t>
            </a:r>
            <a:r>
              <a:rPr lang="fr-FR" sz="1601">
                <a:latin typeface="Tahoma"/>
                <a:cs typeface="Tahoma"/>
              </a:rPr>
              <a:t>Vous êtes au bloc opératoire et devez réaliser une lobectomie supérieure droite robot-assistée.</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 </a:t>
            </a:r>
          </a:p>
          <a:p>
            <a:pPr marL="743470" lvl="1" indent="-285950">
              <a:spcBef>
                <a:spcPts val="120"/>
              </a:spcBef>
              <a:buFont typeface="Courier New" panose="02070309020205020404" pitchFamily="49" charset="0"/>
              <a:buChar char="o"/>
              <a:defRPr/>
            </a:pPr>
            <a:r>
              <a:rPr lang="fr-FR" sz="1601">
                <a:latin typeface="Tahoma"/>
                <a:cs typeface="Tahoma"/>
              </a:rPr>
              <a:t>Connaitre les différentes étapes d’une lobectomie</a:t>
            </a:r>
          </a:p>
          <a:p>
            <a:pPr marL="743470" lvl="1" indent="-285950">
              <a:spcBef>
                <a:spcPts val="120"/>
              </a:spcBef>
              <a:buFont typeface="Courier New" panose="02070309020205020404" pitchFamily="49" charset="0"/>
              <a:buChar char="o"/>
              <a:defRPr/>
            </a:pPr>
            <a:r>
              <a:rPr lang="fr-FR" sz="1601">
                <a:latin typeface="Tahoma"/>
                <a:cs typeface="Tahoma"/>
              </a:rPr>
              <a:t>Connaitre l’instrumentation utilisée en RATS</a:t>
            </a:r>
          </a:p>
          <a:p>
            <a:pPr marL="743470" lvl="1" indent="-285950">
              <a:spcBef>
                <a:spcPts val="120"/>
              </a:spcBef>
              <a:buFont typeface="Courier New" panose="02070309020205020404" pitchFamily="49" charset="0"/>
              <a:buChar char="o"/>
              <a:defRPr/>
            </a:pPr>
            <a:r>
              <a:rPr lang="fr-FR" sz="1601">
                <a:latin typeface="Tahoma"/>
                <a:cs typeface="Tahoma"/>
              </a:rPr>
              <a:t>Savoir se repérer dans l’espace / Appréhender la vision 3D</a:t>
            </a:r>
          </a:p>
          <a:p>
            <a:pPr marL="743470" lvl="1" indent="-285950">
              <a:spcBef>
                <a:spcPts val="120"/>
              </a:spcBef>
              <a:buFont typeface="Courier New" panose="02070309020205020404" pitchFamily="49" charset="0"/>
              <a:buChar char="o"/>
              <a:defRPr/>
            </a:pPr>
            <a:r>
              <a:rPr lang="fr-FR" sz="1601">
                <a:latin typeface="Tahoma"/>
                <a:cs typeface="Tahoma"/>
              </a:rPr>
              <a:t>Savoir disséquer le hile pulmonaire</a:t>
            </a:r>
          </a:p>
          <a:p>
            <a:pPr marL="743470" lvl="1" indent="-285950">
              <a:spcBef>
                <a:spcPts val="120"/>
              </a:spcBef>
              <a:buFont typeface="Courier New" panose="02070309020205020404" pitchFamily="49" charset="0"/>
              <a:buChar char="o"/>
              <a:defRPr/>
            </a:pPr>
            <a:r>
              <a:rPr lang="fr-FR" sz="1601">
                <a:latin typeface="Tahoma"/>
                <a:cs typeface="Tahoma"/>
              </a:rPr>
              <a:t>Contrôler un vaisseau et le sectionner</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Pré requis : </a:t>
            </a:r>
            <a:r>
              <a:rPr lang="fr-FR" sz="1601">
                <a:latin typeface="Tahoma"/>
                <a:cs typeface="Tahoma"/>
              </a:rPr>
              <a:t>voir fiche </a:t>
            </a:r>
          </a:p>
          <a:p>
            <a:pPr marL="285950" indent="-285950">
              <a:spcBef>
                <a:spcPts val="120"/>
              </a:spcBef>
              <a:buFont typeface="Arial" panose="020B0604020202020204" pitchFamily="34" charset="0"/>
              <a:buChar char="•"/>
              <a:defRPr/>
            </a:pPr>
            <a:r>
              <a:rPr lang="fr-FR" sz="1601" u="sng">
                <a:latin typeface="Tahoma"/>
                <a:cs typeface="Tahoma"/>
              </a:rPr>
              <a:t>Evaluation </a:t>
            </a:r>
            <a:r>
              <a:rPr lang="fr-FR" sz="1601">
                <a:latin typeface="Tahoma"/>
                <a:cs typeface="Tahoma"/>
              </a:rPr>
              <a:t>(définie par le collège TBC) </a:t>
            </a:r>
          </a:p>
          <a:p>
            <a:endParaRPr lang="fr-FR" sz="1501"/>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5100886" y="212884"/>
            <a:ext cx="2142174" cy="91507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rgbClr val="002060"/>
                </a:solidFill>
                <a:ea typeface="+mj-ea"/>
                <a:cs typeface="+mj-cs"/>
              </a:rPr>
              <a:t>180 min</a:t>
            </a:r>
          </a:p>
        </p:txBody>
      </p:sp>
      <p:sp>
        <p:nvSpPr>
          <p:cNvPr id="6" name="Titre 1">
            <a:extLst>
              <a:ext uri="{FF2B5EF4-FFF2-40B4-BE49-F238E27FC236}">
                <a16:creationId xmlns:a16="http://schemas.microsoft.com/office/drawing/2014/main" id="{1AC584AF-DCBB-BA49-483D-AE496CD41D59}"/>
              </a:ext>
            </a:extLst>
          </p:cNvPr>
          <p:cNvSpPr>
            <a:spLocks noGrp="1"/>
          </p:cNvSpPr>
          <p:nvPr>
            <p:ph type="title"/>
          </p:nvPr>
        </p:nvSpPr>
        <p:spPr>
          <a:xfrm>
            <a:off x="576937" y="656843"/>
            <a:ext cx="4932211" cy="1076116"/>
          </a:xfrm>
        </p:spPr>
        <p:txBody>
          <a:bodyPr>
            <a:normAutofit fontScale="90000"/>
          </a:bodyPr>
          <a:lstStyle/>
          <a:p>
            <a:pPr algn="l" defTabSz="915040" rtl="0">
              <a:lnSpc>
                <a:spcPct val="90000"/>
              </a:lnSpc>
              <a:spcBef>
                <a:spcPts val="1001"/>
              </a:spcBef>
              <a:defRPr/>
            </a:pPr>
            <a:r>
              <a:rPr lang="fr-FR" sz="2702" b="1" kern="1200" spc="-90">
                <a:solidFill>
                  <a:srgbClr val="002060"/>
                </a:solidFill>
                <a:latin typeface="Calibri" panose="020F0502020204030204"/>
                <a:ea typeface="+mn-ea"/>
                <a:cs typeface="+mn-cs"/>
              </a:rPr>
              <a:t>Programme 2</a:t>
            </a:r>
            <a:br>
              <a:rPr lang="fr-FR" sz="2702" b="1" kern="1200" spc="-90">
                <a:solidFill>
                  <a:srgbClr val="002060"/>
                </a:solidFill>
                <a:latin typeface="Calibri" panose="020F0502020204030204"/>
                <a:ea typeface="+mn-ea"/>
                <a:cs typeface="+mn-cs"/>
              </a:rPr>
            </a:br>
            <a:r>
              <a:rPr lang="fr-FR" sz="3202" b="1" kern="1200" spc="-90">
                <a:solidFill>
                  <a:srgbClr val="002060"/>
                </a:solidFill>
                <a:latin typeface="Calibri" panose="020F0502020204030204"/>
                <a:ea typeface="+mn-ea"/>
                <a:cs typeface="+mn-cs"/>
              </a:rPr>
              <a:t>Module poumon - thoracique </a:t>
            </a:r>
            <a:br>
              <a:rPr lang="fr-FR" sz="3202" b="1" kern="1200" spc="-90">
                <a:solidFill>
                  <a:srgbClr val="002060"/>
                </a:solidFill>
                <a:latin typeface="Calibri" panose="020F0502020204030204"/>
                <a:ea typeface="+mn-ea"/>
                <a:cs typeface="+mn-cs"/>
              </a:rPr>
            </a:br>
            <a:r>
              <a:rPr lang="fr-FR" sz="3202" b="1" kern="1200" spc="-90">
                <a:solidFill>
                  <a:srgbClr val="002060"/>
                </a:solidFill>
                <a:latin typeface="Calibri" panose="020F0502020204030204"/>
                <a:ea typeface="+mn-ea"/>
                <a:cs typeface="+mn-cs"/>
              </a:rPr>
              <a:t>Lobectomie Robot sur sujet anat.</a:t>
            </a:r>
          </a:p>
        </p:txBody>
      </p:sp>
      <p:pic>
        <p:nvPicPr>
          <p:cNvPr id="6146" name="Picture 2">
            <a:extLst>
              <a:ext uri="{FF2B5EF4-FFF2-40B4-BE49-F238E27FC236}">
                <a16:creationId xmlns:a16="http://schemas.microsoft.com/office/drawing/2014/main" id="{7341B54B-0FC4-39C1-CFEF-5ED4F786C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082" y="3284374"/>
            <a:ext cx="3733631" cy="2663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754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6954599"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1">
              <a:lumMod val="60000"/>
              <a:lumOff val="4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1">
              <a:lumMod val="60000"/>
              <a:lumOff val="40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rgbClr val="002060"/>
                </a:solidFill>
                <a:cs typeface="Arial"/>
              </a:rPr>
              <a:t>FRENCH </a:t>
            </a:r>
            <a:r>
              <a:rPr sz="951" b="1" spc="-30">
                <a:solidFill>
                  <a:srgbClr val="002060"/>
                </a:solidFill>
                <a:cs typeface="Arial"/>
              </a:rPr>
              <a:t>BOOTCAMP</a:t>
            </a:r>
            <a:r>
              <a:rPr sz="951" b="1" spc="-15">
                <a:solidFill>
                  <a:srgbClr val="002060"/>
                </a:solidFill>
                <a:cs typeface="Arial"/>
              </a:rPr>
              <a:t> </a:t>
            </a:r>
            <a:r>
              <a:rPr sz="951" b="1" spc="90">
                <a:solidFill>
                  <a:srgbClr val="002060"/>
                </a:solidFill>
                <a:cs typeface="Arial"/>
              </a:rPr>
              <a:t>-</a:t>
            </a:r>
            <a:r>
              <a:rPr sz="951" b="1" spc="-15">
                <a:solidFill>
                  <a:srgbClr val="002060"/>
                </a:solidFill>
                <a:cs typeface="Arial"/>
              </a:rPr>
              <a:t> </a:t>
            </a:r>
            <a:r>
              <a:rPr sz="951" b="1" spc="-10">
                <a:solidFill>
                  <a:srgbClr val="002060"/>
                </a:solidFill>
                <a:cs typeface="Arial"/>
              </a:rPr>
              <a:t>ÉDITION</a:t>
            </a:r>
            <a:r>
              <a:rPr sz="951" b="1" spc="-15">
                <a:solidFill>
                  <a:srgbClr val="002060"/>
                </a:solidFill>
                <a:cs typeface="Arial"/>
              </a:rPr>
              <a:t> </a:t>
            </a:r>
            <a:r>
              <a:rPr sz="951" b="1" spc="-20">
                <a:solidFill>
                  <a:srgbClr val="002060"/>
                </a:solidFill>
                <a:cs typeface="Arial"/>
              </a:rPr>
              <a:t>202</a:t>
            </a:r>
            <a:r>
              <a:rPr lang="fr-FR" sz="951" b="1" spc="-20">
                <a:solidFill>
                  <a:srgbClr val="002060"/>
                </a:solidFill>
                <a:cs typeface="Arial"/>
              </a:rPr>
              <a:t>5</a:t>
            </a:r>
            <a:endParaRPr sz="951">
              <a:solidFill>
                <a:srgbClr val="002060"/>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vert="horz" wrap="square" lIns="91508" tIns="45754" rIns="91508" bIns="45754" rtlCol="0" anchor="t">
            <a:normAutofit/>
          </a:bodyPr>
          <a:lstStyle/>
          <a:p>
            <a:pPr marL="12709" defTabSz="915040">
              <a:lnSpc>
                <a:spcPts val="3072"/>
              </a:lnSpc>
              <a:spcBef>
                <a:spcPts val="115"/>
              </a:spcBef>
              <a:defRPr/>
            </a:pPr>
            <a:r>
              <a:rPr lang="fr-FR" b="1" spc="-10" dirty="0">
                <a:solidFill>
                  <a:srgbClr val="002060"/>
                </a:solidFill>
                <a:ea typeface="+mj-ea"/>
                <a:cs typeface="Arial"/>
              </a:rPr>
              <a:t>Prérequis</a:t>
            </a:r>
            <a:endParaRPr lang="fr-FR" b="1" dirty="0">
              <a:solidFill>
                <a:srgbClr val="002060"/>
              </a:solidFill>
              <a:ea typeface="+mj-ea"/>
              <a:cs typeface="Arial"/>
            </a:endParaRPr>
          </a:p>
          <a:p>
            <a:pPr marL="12709">
              <a:lnSpc>
                <a:spcPts val="3072"/>
              </a:lnSpc>
              <a:defRPr/>
            </a:pPr>
            <a:r>
              <a:rPr lang="fr-FR" b="1" spc="-200" dirty="0">
                <a:solidFill>
                  <a:srgbClr val="002060"/>
                </a:solidFill>
                <a:ea typeface="+mj-ea"/>
                <a:cs typeface="Arial"/>
              </a:rPr>
              <a:t>Poumon – Lobectomie Robot sur sujet anat.</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29</a:t>
            </a:fld>
            <a:endParaRPr lang="fr-F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6" y="2288363"/>
            <a:ext cx="6173347" cy="6939720"/>
          </a:xfrm>
          <a:prstGeom prst="rect">
            <a:avLst/>
          </a:prstGeom>
          <a:noFill/>
        </p:spPr>
        <p:txBody>
          <a:bodyPr wrap="square" rtlCol="0">
            <a:spAutoFit/>
          </a:bodyPr>
          <a:lstStyle/>
          <a:p>
            <a:pPr marL="0" lvl="1">
              <a:spcBef>
                <a:spcPts val="120"/>
              </a:spcBef>
              <a:defRPr/>
            </a:pPr>
            <a:r>
              <a:rPr lang="fr-FR" sz="1201" u="sng">
                <a:latin typeface="Tahoma"/>
                <a:cs typeface="Tahoma"/>
              </a:rPr>
              <a:t>Quels sont les objectifs de l’atelier ?</a:t>
            </a:r>
          </a:p>
          <a:p>
            <a:pPr marL="171570" lvl="1" indent="-171570">
              <a:spcBef>
                <a:spcPts val="120"/>
              </a:spcBef>
              <a:buFont typeface="Arial" panose="020B0604020202020204" pitchFamily="34" charset="0"/>
              <a:buChar char="•"/>
              <a:defRPr/>
            </a:pPr>
            <a:r>
              <a:rPr lang="fr-FR" sz="1201">
                <a:latin typeface="Tahoma"/>
                <a:cs typeface="Tahoma"/>
              </a:rPr>
              <a:t>Connaitre les différentes étapes d’une lobectomie </a:t>
            </a:r>
          </a:p>
          <a:p>
            <a:pPr marL="171570" lvl="1" indent="-171570">
              <a:spcBef>
                <a:spcPts val="120"/>
              </a:spcBef>
              <a:buFont typeface="Arial" panose="020B0604020202020204" pitchFamily="34" charset="0"/>
              <a:buChar char="•"/>
              <a:defRPr/>
            </a:pPr>
            <a:r>
              <a:rPr lang="fr-FR" sz="1201">
                <a:latin typeface="Tahoma"/>
                <a:cs typeface="Tahoma"/>
              </a:rPr>
              <a:t>Connaitre l’instrumentation utilisée en RATS </a:t>
            </a:r>
          </a:p>
          <a:p>
            <a:pPr marL="171570" lvl="1" indent="-171570">
              <a:spcBef>
                <a:spcPts val="120"/>
              </a:spcBef>
              <a:buFont typeface="Arial" panose="020B0604020202020204" pitchFamily="34" charset="0"/>
              <a:buChar char="•"/>
              <a:defRPr/>
            </a:pPr>
            <a:r>
              <a:rPr lang="fr-FR" sz="1201">
                <a:latin typeface="Tahoma"/>
                <a:cs typeface="Tahoma"/>
              </a:rPr>
              <a:t>Savoir se repérer dans l’espace / Appréhender la vision 3D</a:t>
            </a:r>
          </a:p>
          <a:p>
            <a:pPr marL="171570" lvl="1" indent="-171570">
              <a:spcBef>
                <a:spcPts val="120"/>
              </a:spcBef>
              <a:buFont typeface="Arial" panose="020B0604020202020204" pitchFamily="34" charset="0"/>
              <a:buChar char="•"/>
              <a:defRPr/>
            </a:pPr>
            <a:r>
              <a:rPr lang="fr-FR" sz="1201">
                <a:latin typeface="Tahoma"/>
                <a:cs typeface="Tahoma"/>
              </a:rPr>
              <a:t>Savoir disséquer le hile pulmonaire </a:t>
            </a:r>
          </a:p>
          <a:p>
            <a:pPr marL="171570" lvl="1" indent="-171570">
              <a:spcBef>
                <a:spcPts val="120"/>
              </a:spcBef>
              <a:buFont typeface="Arial" panose="020B0604020202020204" pitchFamily="34" charset="0"/>
              <a:buChar char="•"/>
              <a:defRPr/>
            </a:pPr>
            <a:r>
              <a:rPr lang="fr-FR" sz="1201">
                <a:latin typeface="Tahoma"/>
                <a:cs typeface="Tahoma"/>
              </a:rPr>
              <a:t>Contrôler un vaisseau et le sectionner </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r>
              <a:rPr lang="fr-FR" sz="1201" u="sng">
                <a:latin typeface="Tahoma"/>
                <a:cs typeface="Tahoma"/>
              </a:rPr>
              <a:t>Quels sont les </a:t>
            </a:r>
            <a:r>
              <a:rPr lang="fr-FR" sz="1201" u="sng" err="1">
                <a:latin typeface="Tahoma"/>
                <a:cs typeface="Tahoma"/>
              </a:rPr>
              <a:t>pré-requis</a:t>
            </a:r>
            <a:r>
              <a:rPr lang="fr-FR" sz="1201" u="sng">
                <a:latin typeface="Tahoma"/>
                <a:cs typeface="Tahoma"/>
              </a:rPr>
              <a:t> à préparer pour l’atelier ?</a:t>
            </a:r>
          </a:p>
          <a:p>
            <a:pPr marL="171570" lvl="1" indent="-171570">
              <a:spcBef>
                <a:spcPts val="120"/>
              </a:spcBef>
              <a:buFont typeface="Arial" panose="020B0604020202020204" pitchFamily="34" charset="0"/>
              <a:buChar char="•"/>
              <a:defRPr/>
            </a:pPr>
            <a:r>
              <a:rPr lang="fr-FR" sz="1201">
                <a:latin typeface="Tahoma"/>
                <a:cs typeface="Tahoma"/>
              </a:rPr>
              <a:t>Fiche technique illustrée : installation, matériel, positionnement des trocarts, technique de lobectomie, rôle des opérateurs</a:t>
            </a:r>
          </a:p>
          <a:p>
            <a:pPr marL="171570" lvl="1" indent="-171570">
              <a:spcBef>
                <a:spcPts val="120"/>
              </a:spcBef>
              <a:buFont typeface="Arial" panose="020B0604020202020204" pitchFamily="34" charset="0"/>
              <a:buChar char="•"/>
              <a:defRPr/>
            </a:pPr>
            <a:r>
              <a:rPr lang="fr-FR" sz="1201">
                <a:latin typeface="Tahoma"/>
                <a:cs typeface="Tahoma"/>
              </a:rPr>
              <a:t>Vidéos sur les étapes d’une lobectomie robot-assistée (dans </a:t>
            </a:r>
            <a:r>
              <a:rPr lang="fr-FR" sz="1201">
                <a:latin typeface="Tahoma"/>
                <a:cs typeface="Tahoma"/>
                <a:hlinkClick r:id="rId2"/>
              </a:rPr>
              <a:t>Google drive</a:t>
            </a:r>
            <a:r>
              <a:rPr lang="fr-FR" sz="1201">
                <a:latin typeface="Tahoma"/>
                <a:cs typeface="Tahoma"/>
              </a:rPr>
              <a:t>):</a:t>
            </a: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3"/>
              </a:rPr>
              <a:t>Dissection bronche LSD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4"/>
              </a:rPr>
              <a:t>Etape 1 DROITE lobe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5"/>
              </a:rPr>
              <a:t>Etape 1 GAUCHE lobe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6"/>
              </a:rPr>
              <a:t>LID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7"/>
              </a:rPr>
              <a:t>LIG RATS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8"/>
              </a:rPr>
              <a:t>Ligatures vasculaires</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9"/>
              </a:rPr>
              <a:t>Position bandes noires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201" u="sng">
                <a:solidFill>
                  <a:srgbClr val="0000FF"/>
                </a:solidFill>
                <a:latin typeface="Tahoma" panose="020B0604030504040204" pitchFamily="34" charset="0"/>
                <a:ea typeface="Tahoma" panose="020B0604030504040204" pitchFamily="34" charset="0"/>
                <a:cs typeface="Tahoma" panose="020B0604030504040204" pitchFamily="34" charset="0"/>
                <a:hlinkClick r:id="rId10"/>
              </a:rPr>
              <a:t>Sac doigt de gant curage EMC</a:t>
            </a:r>
            <a:endParaRPr lang="fr-FR" sz="1101">
              <a:latin typeface="Tahoma" panose="020B0604030504040204" pitchFamily="34" charset="0"/>
              <a:ea typeface="Tahoma" panose="020B0604030504040204" pitchFamily="34" charset="0"/>
              <a:cs typeface="Tahoma" panose="020B0604030504040204" pitchFamily="34" charset="0"/>
            </a:endParaRPr>
          </a:p>
          <a:p>
            <a:pPr marL="629090" lvl="2" indent="-171570">
              <a:spcBef>
                <a:spcPts val="120"/>
              </a:spcBef>
              <a:buFont typeface="Courier New" panose="02070309020205020404" pitchFamily="49" charset="0"/>
              <a:buChar char="o"/>
              <a:defRPr/>
            </a:pPr>
            <a:r>
              <a:rPr lang="fr-FR" sz="1101" u="sng">
                <a:solidFill>
                  <a:srgbClr val="0000FF"/>
                </a:solidFill>
                <a:latin typeface="Tahoma" panose="020B0604030504040204" pitchFamily="34" charset="0"/>
                <a:ea typeface="Tahoma" panose="020B0604030504040204" pitchFamily="34" charset="0"/>
                <a:cs typeface="Tahoma" panose="020B0604030504040204" pitchFamily="34" charset="0"/>
                <a:hlinkClick r:id="rId11"/>
              </a:rPr>
              <a:t>Fiche technique illustrée Lobe RATS</a:t>
            </a:r>
            <a:endParaRPr lang="fr-FR" sz="1101">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a:latin typeface="Tahoma"/>
              <a:cs typeface="Tahoma"/>
            </a:endParaRPr>
          </a:p>
          <a:p>
            <a:pPr marL="171570" lvl="1" indent="-171570">
              <a:spcBef>
                <a:spcPts val="120"/>
              </a:spcBef>
              <a:buFont typeface="Arial" panose="020B0604020202020204" pitchFamily="34" charset="0"/>
              <a:buChar char="•"/>
              <a:defRPr/>
            </a:pPr>
            <a:r>
              <a:rPr lang="fr-FR" sz="1201">
                <a:latin typeface="Tahoma"/>
                <a:cs typeface="Tahoma"/>
              </a:rPr>
              <a:t>Atelier basic </a:t>
            </a:r>
            <a:r>
              <a:rPr lang="fr-FR" sz="1201" err="1">
                <a:latin typeface="Tahoma"/>
                <a:cs typeface="Tahoma"/>
              </a:rPr>
              <a:t>skills</a:t>
            </a:r>
            <a:r>
              <a:rPr lang="fr-FR" sz="1201">
                <a:latin typeface="Tahoma"/>
                <a:cs typeface="Tahoma"/>
              </a:rPr>
              <a:t> robotique</a:t>
            </a:r>
          </a:p>
          <a:p>
            <a:pPr marL="171570" lvl="1" indent="-171570">
              <a:spcBef>
                <a:spcPts val="120"/>
              </a:spcBef>
              <a:buFont typeface="Arial" panose="020B0604020202020204" pitchFamily="34" charset="0"/>
              <a:buChar char="•"/>
              <a:defRPr/>
            </a:pPr>
            <a:r>
              <a:rPr lang="fr-FR" sz="1201">
                <a:latin typeface="Tahoma"/>
                <a:cs typeface="Tahoma"/>
              </a:rPr>
              <a:t>Et si vous y avez accès, réalisez quelques heures de simulateurs avant le </a:t>
            </a:r>
            <a:r>
              <a:rPr lang="fr-FR" sz="1201" err="1">
                <a:latin typeface="Tahoma"/>
                <a:cs typeface="Tahoma"/>
              </a:rPr>
              <a:t>Bootcamp</a:t>
            </a:r>
            <a:r>
              <a:rPr lang="fr-FR" sz="1201">
                <a:latin typeface="Tahoma"/>
                <a:cs typeface="Tahoma"/>
              </a:rPr>
              <a:t> </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r>
              <a:rPr lang="fr-FR" sz="1201" u="sng">
                <a:latin typeface="Tahoma"/>
                <a:cs typeface="Tahoma"/>
              </a:rPr>
              <a:t>Comment va se dérouler l’atelier ?</a:t>
            </a:r>
          </a:p>
          <a:p>
            <a:pPr marL="0" lvl="1">
              <a:spcBef>
                <a:spcPts val="120"/>
              </a:spcBef>
              <a:defRPr/>
            </a:pPr>
            <a:r>
              <a:rPr lang="fr-FR" sz="1201">
                <a:latin typeface="Tahoma"/>
                <a:cs typeface="Tahoma"/>
              </a:rPr>
              <a:t>Il s’agit d’une intervention chirurgicale simulée sur modèle animal : vous êtes au bloc opératoire et devez réaliser une lobectomie supérieure droite robot-assistée.</a:t>
            </a: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0" lvl="1">
              <a:spcBef>
                <a:spcPts val="120"/>
              </a:spcBef>
              <a:defRPr/>
            </a:pPr>
            <a:endParaRPr lang="fr-FR" sz="1201" u="sng">
              <a:latin typeface="Tahoma"/>
              <a:cs typeface="Tahoma"/>
            </a:endParaRPr>
          </a:p>
          <a:p>
            <a:pPr marL="457520" lvl="2">
              <a:spcBef>
                <a:spcPts val="120"/>
              </a:spcBef>
              <a:defRPr/>
            </a:pPr>
            <a:endParaRPr lang="fr-FR" sz="1201">
              <a:latin typeface="Tahoma"/>
              <a:cs typeface="Tahoma"/>
            </a:endParaRPr>
          </a:p>
          <a:p>
            <a:pPr marL="0" lvl="1">
              <a:spcBef>
                <a:spcPts val="120"/>
              </a:spcBef>
              <a:defRPr/>
            </a:pPr>
            <a:endParaRPr lang="fr-FR" sz="1101" u="sng">
              <a:latin typeface="Tahoma"/>
              <a:cs typeface="Tahoma"/>
            </a:endParaRPr>
          </a:p>
        </p:txBody>
      </p:sp>
    </p:spTree>
    <p:extLst>
      <p:ext uri="{BB962C8B-B14F-4D97-AF65-F5344CB8AC3E}">
        <p14:creationId xmlns:p14="http://schemas.microsoft.com/office/powerpoint/2010/main" val="23617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88545BA-0EF5-D701-C7AD-A40242F39E22}"/>
              </a:ext>
            </a:extLst>
          </p:cNvPr>
          <p:cNvSpPr txBox="1"/>
          <p:nvPr/>
        </p:nvSpPr>
        <p:spPr>
          <a:xfrm>
            <a:off x="689859" y="775999"/>
            <a:ext cx="6420803" cy="8377738"/>
          </a:xfrm>
          <a:prstGeom prst="rect">
            <a:avLst/>
          </a:prstGeom>
          <a:noFill/>
        </p:spPr>
        <p:txBody>
          <a:bodyPr wrap="square" lIns="91508" tIns="45754" rIns="91508" bIns="45754" anchor="t">
            <a:spAutoFit/>
          </a:bodyPr>
          <a:lstStyle/>
          <a:p>
            <a:pPr algn="ctr"/>
            <a:r>
              <a:rPr lang="fr-FR" sz="2202" b="1" u="sng" dirty="0"/>
              <a:t>SOMMAIRE</a:t>
            </a:r>
          </a:p>
          <a:p>
            <a:pPr algn="ctr"/>
            <a:endParaRPr lang="fr-FR" sz="2202" b="1" u="sng" dirty="0"/>
          </a:p>
          <a:p>
            <a:r>
              <a:rPr lang="fr-FR" sz="2202" b="1" u="sng" dirty="0">
                <a:solidFill>
                  <a:schemeClr val="accent6">
                    <a:lumMod val="75000"/>
                  </a:schemeClr>
                </a:solidFill>
                <a:hlinkClick r:id="rId2" action="ppaction://hlinksldjump">
                  <a:extLst>
                    <a:ext uri="{A12FA001-AC4F-418D-AE19-62706E023703}">
                      <ahyp:hlinkClr xmlns:ahyp="http://schemas.microsoft.com/office/drawing/2018/hyperlinkcolor" val="tx"/>
                    </a:ext>
                  </a:extLst>
                </a:hlinkClick>
              </a:rPr>
              <a:t>Programme 1</a:t>
            </a:r>
            <a:endParaRPr lang="fr-FR" sz="2202" b="1" u="sng" dirty="0">
              <a:solidFill>
                <a:schemeClr val="accent6">
                  <a:lumMod val="75000"/>
                </a:schemeClr>
              </a:solidFill>
            </a:endParaRPr>
          </a:p>
          <a:p>
            <a:pPr marL="285950" indent="-285950">
              <a:buFont typeface="Arial" panose="020B0604020202020204" pitchFamily="34" charset="0"/>
              <a:buChar char="•"/>
            </a:pPr>
            <a:r>
              <a:rPr lang="fr-FR" sz="1801" b="1" dirty="0">
                <a:solidFill>
                  <a:schemeClr val="accent6">
                    <a:lumMod val="75000"/>
                  </a:schemeClr>
                </a:solidFill>
                <a:hlinkClick r:id="rId3" action="ppaction://hlinksldjump">
                  <a:extLst>
                    <a:ext uri="{A12FA001-AC4F-418D-AE19-62706E023703}">
                      <ahyp:hlinkClr xmlns:ahyp="http://schemas.microsoft.com/office/drawing/2018/hyperlinkcolor" val="tx"/>
                    </a:ext>
                  </a:extLst>
                </a:hlinkClick>
              </a:rPr>
              <a:t>Module commun CTCV</a:t>
            </a:r>
            <a:endParaRPr lang="fr-FR" sz="1801" b="1" dirty="0">
              <a:solidFill>
                <a:schemeClr val="accent6">
                  <a:lumMod val="75000"/>
                </a:schemeClr>
              </a:solidFill>
            </a:endParaRPr>
          </a:p>
          <a:p>
            <a:pPr marL="743470" lvl="1" indent="-285950">
              <a:buFont typeface="Courier New" panose="02070309020205020404" pitchFamily="49" charset="0"/>
              <a:buChar char="o"/>
            </a:pPr>
            <a:r>
              <a:rPr lang="fr-FR" sz="1801" dirty="0">
                <a:solidFill>
                  <a:schemeClr val="accent6">
                    <a:lumMod val="75000"/>
                  </a:schemeClr>
                </a:solidFill>
                <a:hlinkClick r:id="rId4" action="ppaction://hlinksldjump">
                  <a:extLst>
                    <a:ext uri="{A12FA001-AC4F-418D-AE19-62706E023703}">
                      <ahyp:hlinkClr xmlns:ahyp="http://schemas.microsoft.com/office/drawing/2018/hyperlinkcolor" val="tx"/>
                    </a:ext>
                  </a:extLst>
                </a:hlinkClick>
              </a:rPr>
              <a:t>Anastomose – suture</a:t>
            </a:r>
            <a:endParaRPr lang="fr-FR" sz="1801" dirty="0">
              <a:solidFill>
                <a:schemeClr val="accent6">
                  <a:lumMod val="75000"/>
                </a:schemeClr>
              </a:solidFill>
            </a:endParaRPr>
          </a:p>
          <a:p>
            <a:pPr marL="743470" lvl="1" indent="-285950">
              <a:buFont typeface="Courier New" panose="02070309020205020404" pitchFamily="49" charset="0"/>
              <a:buChar char="o"/>
            </a:pPr>
            <a:r>
              <a:rPr lang="fr-FR" sz="1801" dirty="0">
                <a:solidFill>
                  <a:schemeClr val="accent6">
                    <a:lumMod val="75000"/>
                  </a:schemeClr>
                </a:solidFill>
                <a:hlinkClick r:id="rId5" action="ppaction://hlinksldjump">
                  <a:extLst>
                    <a:ext uri="{A12FA001-AC4F-418D-AE19-62706E023703}">
                      <ahyp:hlinkClr xmlns:ahyp="http://schemas.microsoft.com/office/drawing/2018/hyperlinkcolor" val="tx"/>
                    </a:ext>
                  </a:extLst>
                </a:hlinkClick>
              </a:rPr>
              <a:t>Basic </a:t>
            </a:r>
            <a:r>
              <a:rPr lang="fr-FR" sz="1801" dirty="0" err="1">
                <a:solidFill>
                  <a:schemeClr val="accent6">
                    <a:lumMod val="75000"/>
                  </a:schemeClr>
                </a:solidFill>
                <a:hlinkClick r:id="rId5" action="ppaction://hlinksldjump">
                  <a:extLst>
                    <a:ext uri="{A12FA001-AC4F-418D-AE19-62706E023703}">
                      <ahyp:hlinkClr xmlns:ahyp="http://schemas.microsoft.com/office/drawing/2018/hyperlinkcolor" val="tx"/>
                    </a:ext>
                  </a:extLst>
                </a:hlinkClick>
              </a:rPr>
              <a:t>Skills</a:t>
            </a:r>
            <a:r>
              <a:rPr lang="fr-FR" sz="1801" dirty="0">
                <a:solidFill>
                  <a:schemeClr val="accent6">
                    <a:lumMod val="75000"/>
                  </a:schemeClr>
                </a:solidFill>
                <a:hlinkClick r:id="rId5" action="ppaction://hlinksldjump">
                  <a:extLst>
                    <a:ext uri="{A12FA001-AC4F-418D-AE19-62706E023703}">
                      <ahyp:hlinkClr xmlns:ahyp="http://schemas.microsoft.com/office/drawing/2018/hyperlinkcolor" val="tx"/>
                    </a:ext>
                  </a:extLst>
                </a:hlinkClick>
              </a:rPr>
              <a:t> Robot</a:t>
            </a:r>
            <a:endParaRPr lang="fr-FR" sz="1801" dirty="0">
              <a:solidFill>
                <a:schemeClr val="accent6">
                  <a:lumMod val="75000"/>
                </a:schemeClr>
              </a:solidFill>
            </a:endParaRPr>
          </a:p>
          <a:p>
            <a:pPr lvl="1"/>
            <a:endParaRPr lang="fr-FR" sz="1801" dirty="0">
              <a:solidFill>
                <a:schemeClr val="accent6">
                  <a:lumMod val="75000"/>
                </a:schemeClr>
              </a:solidFill>
            </a:endParaRPr>
          </a:p>
          <a:p>
            <a:pPr lvl="1"/>
            <a:endParaRPr lang="fr-FR" sz="1801" dirty="0">
              <a:solidFill>
                <a:schemeClr val="accent6">
                  <a:lumMod val="75000"/>
                </a:schemeClr>
              </a:solidFill>
            </a:endParaRPr>
          </a:p>
          <a:p>
            <a:pPr marL="285950" indent="-285950">
              <a:buFont typeface="Arial" panose="020B0604020202020204" pitchFamily="34" charset="0"/>
              <a:buChar char="•"/>
            </a:pPr>
            <a:r>
              <a:rPr lang="fr-FR" sz="1801" b="1" dirty="0">
                <a:solidFill>
                  <a:srgbClr val="C00000"/>
                </a:solidFill>
                <a:hlinkClick r:id="rId6" action="ppaction://hlinksldjump">
                  <a:extLst>
                    <a:ext uri="{A12FA001-AC4F-418D-AE19-62706E023703}">
                      <ahyp:hlinkClr xmlns:ahyp="http://schemas.microsoft.com/office/drawing/2018/hyperlinkcolor" val="tx"/>
                    </a:ext>
                  </a:extLst>
                </a:hlinkClick>
              </a:rPr>
              <a:t>Module cœur</a:t>
            </a:r>
            <a:endParaRPr lang="fr-FR" sz="1801" b="1" dirty="0">
              <a:solidFill>
                <a:srgbClr val="C00000"/>
              </a:solidFill>
            </a:endParaRPr>
          </a:p>
          <a:p>
            <a:pPr marL="743470" lvl="1" indent="-285950">
              <a:buFont typeface="Courier New" panose="02070309020205020404" pitchFamily="49" charset="0"/>
              <a:buChar char="o"/>
            </a:pPr>
            <a:r>
              <a:rPr lang="fr-FR" sz="1801" dirty="0">
                <a:solidFill>
                  <a:srgbClr val="C00000"/>
                </a:solidFill>
                <a:hlinkClick r:id="rId7" action="ppaction://hlinksldjump">
                  <a:extLst>
                    <a:ext uri="{A12FA001-AC4F-418D-AE19-62706E023703}">
                      <ahyp:hlinkClr xmlns:ahyp="http://schemas.microsoft.com/office/drawing/2018/hyperlinkcolor" val="tx"/>
                    </a:ext>
                  </a:extLst>
                </a:hlinkClick>
              </a:rPr>
              <a:t>ECMO</a:t>
            </a:r>
            <a:endParaRPr lang="fr-FR" sz="1801" dirty="0">
              <a:solidFill>
                <a:srgbClr val="C00000"/>
              </a:solidFill>
            </a:endParaRPr>
          </a:p>
          <a:p>
            <a:pPr marL="743470" lvl="1" indent="-285950">
              <a:buFont typeface="Courier New" panose="02070309020205020404" pitchFamily="49" charset="0"/>
              <a:buChar char="o"/>
            </a:pPr>
            <a:r>
              <a:rPr lang="fr-FR" sz="1801" dirty="0">
                <a:solidFill>
                  <a:srgbClr val="C00000"/>
                </a:solidFill>
                <a:hlinkClick r:id="rId8" action="ppaction://hlinksldjump">
                  <a:extLst>
                    <a:ext uri="{A12FA001-AC4F-418D-AE19-62706E023703}">
                      <ahyp:hlinkClr xmlns:ahyp="http://schemas.microsoft.com/office/drawing/2018/hyperlinkcolor" val="tx"/>
                    </a:ext>
                  </a:extLst>
                </a:hlinkClick>
              </a:rPr>
              <a:t>TAVI</a:t>
            </a:r>
            <a:endParaRPr lang="fr-FR" sz="1801" dirty="0">
              <a:solidFill>
                <a:srgbClr val="C00000"/>
              </a:solidFill>
            </a:endParaRPr>
          </a:p>
          <a:p>
            <a:pPr marL="743470" lvl="1" indent="-285950">
              <a:buFont typeface="Courier New" panose="02070309020205020404" pitchFamily="49" charset="0"/>
              <a:buChar char="o"/>
            </a:pPr>
            <a:r>
              <a:rPr lang="fr-FR" sz="1801" dirty="0">
                <a:solidFill>
                  <a:srgbClr val="C00000"/>
                </a:solidFill>
                <a:hlinkClick r:id="rId9" action="ppaction://hlinksldjump">
                  <a:extLst>
                    <a:ext uri="{A12FA001-AC4F-418D-AE19-62706E023703}">
                      <ahyp:hlinkClr xmlns:ahyp="http://schemas.microsoft.com/office/drawing/2018/hyperlinkcolor" val="tx"/>
                    </a:ext>
                  </a:extLst>
                </a:hlinkClick>
              </a:rPr>
              <a:t>Valve – suture</a:t>
            </a:r>
            <a:endParaRPr lang="fr-FR" sz="1801" dirty="0">
              <a:solidFill>
                <a:srgbClr val="C00000"/>
              </a:solidFill>
            </a:endParaRPr>
          </a:p>
          <a:p>
            <a:pPr lvl="1"/>
            <a:endParaRPr lang="fr-FR" sz="1801" dirty="0">
              <a:solidFill>
                <a:srgbClr val="CC3300"/>
              </a:solidFill>
            </a:endParaRPr>
          </a:p>
          <a:p>
            <a:pPr lvl="1"/>
            <a:endParaRPr lang="fr-FR" sz="1801" dirty="0">
              <a:solidFill>
                <a:srgbClr val="CC3300"/>
              </a:solidFill>
            </a:endParaRPr>
          </a:p>
          <a:p>
            <a:pPr marL="285950" indent="-285950">
              <a:buFont typeface="Arial" panose="020B0604020202020204" pitchFamily="34" charset="0"/>
              <a:buChar char="•"/>
            </a:pPr>
            <a:r>
              <a:rPr lang="fr-FR" sz="1801" b="1" dirty="0">
                <a:solidFill>
                  <a:schemeClr val="tx2">
                    <a:lumMod val="50000"/>
                  </a:schemeClr>
                </a:solidFill>
                <a:hlinkClick r:id="rId10" action="ppaction://hlinksldjump">
                  <a:extLst>
                    <a:ext uri="{A12FA001-AC4F-418D-AE19-62706E023703}">
                      <ahyp:hlinkClr xmlns:ahyp="http://schemas.microsoft.com/office/drawing/2018/hyperlinkcolor" val="tx"/>
                    </a:ext>
                  </a:extLst>
                </a:hlinkClick>
              </a:rPr>
              <a:t>Module poumon – thoracique</a:t>
            </a:r>
            <a:endParaRPr lang="fr-FR" sz="1801" b="1" dirty="0">
              <a:solidFill>
                <a:schemeClr val="tx2">
                  <a:lumMod val="50000"/>
                </a:schemeClr>
              </a:solidFill>
            </a:endParaRPr>
          </a:p>
          <a:p>
            <a:pPr marL="743470" lvl="1" indent="-285950">
              <a:buFont typeface="Courier New" panose="02070309020205020404" pitchFamily="49" charset="0"/>
              <a:buChar char="o"/>
            </a:pPr>
            <a:r>
              <a:rPr lang="fr-FR" sz="1801" dirty="0">
                <a:solidFill>
                  <a:schemeClr val="tx2">
                    <a:lumMod val="50000"/>
                  </a:schemeClr>
                </a:solidFill>
                <a:hlinkClick r:id="rId11" action="ppaction://hlinksldjump">
                  <a:extLst>
                    <a:ext uri="{A12FA001-AC4F-418D-AE19-62706E023703}">
                      <ahyp:hlinkClr xmlns:ahyp="http://schemas.microsoft.com/office/drawing/2018/hyperlinkcolor" val="tx"/>
                    </a:ext>
                  </a:extLst>
                </a:hlinkClick>
              </a:rPr>
              <a:t>Poumon - endoscopie</a:t>
            </a:r>
            <a:endParaRPr lang="fr-FR" sz="1801" dirty="0">
              <a:solidFill>
                <a:schemeClr val="tx2">
                  <a:lumMod val="50000"/>
                </a:schemeClr>
              </a:solidFill>
            </a:endParaRPr>
          </a:p>
          <a:p>
            <a:pPr marL="743470" lvl="1" indent="-285950">
              <a:buFont typeface="Courier New" panose="02070309020205020404" pitchFamily="49" charset="0"/>
              <a:buChar char="o"/>
            </a:pPr>
            <a:r>
              <a:rPr lang="fr-FR" sz="1801" dirty="0">
                <a:solidFill>
                  <a:schemeClr val="tx2">
                    <a:lumMod val="50000"/>
                  </a:schemeClr>
                </a:solidFill>
                <a:hlinkClick r:id="rId12" action="ppaction://hlinksldjump">
                  <a:extLst>
                    <a:ext uri="{A12FA001-AC4F-418D-AE19-62706E023703}">
                      <ahyp:hlinkClr xmlns:ahyp="http://schemas.microsoft.com/office/drawing/2018/hyperlinkcolor" val="tx"/>
                    </a:ext>
                  </a:extLst>
                </a:hlinkClick>
              </a:rPr>
              <a:t>Planification et simulation préopératoire </a:t>
            </a:r>
            <a:endParaRPr lang="fr-FR" sz="1801" dirty="0">
              <a:solidFill>
                <a:schemeClr val="tx2">
                  <a:lumMod val="50000"/>
                </a:schemeClr>
              </a:solidFill>
            </a:endParaRPr>
          </a:p>
          <a:p>
            <a:pPr marL="743470" lvl="1" indent="-285950">
              <a:buFont typeface="Courier New" panose="02070309020205020404" pitchFamily="49" charset="0"/>
              <a:buChar char="o"/>
            </a:pPr>
            <a:r>
              <a:rPr lang="fr-FR" sz="1801" dirty="0">
                <a:solidFill>
                  <a:schemeClr val="tx2">
                    <a:lumMod val="50000"/>
                  </a:schemeClr>
                </a:solidFill>
                <a:hlinkClick r:id="rId13" action="ppaction://hlinksldjump">
                  <a:extLst>
                    <a:ext uri="{A12FA001-AC4F-418D-AE19-62706E023703}">
                      <ahyp:hlinkClr xmlns:ahyp="http://schemas.microsoft.com/office/drawing/2018/hyperlinkcolor" val="tx"/>
                    </a:ext>
                  </a:extLst>
                </a:hlinkClick>
              </a:rPr>
              <a:t>Lobectomie Vidéo Simulateur</a:t>
            </a:r>
            <a:endParaRPr lang="fr-FR" sz="1801" dirty="0">
              <a:solidFill>
                <a:schemeClr val="tx2">
                  <a:lumMod val="50000"/>
                </a:schemeClr>
              </a:solidFill>
            </a:endParaRPr>
          </a:p>
          <a:p>
            <a:pPr marL="743470" lvl="1" indent="-285950">
              <a:buFont typeface="Courier New" panose="02070309020205020404" pitchFamily="49" charset="0"/>
              <a:buChar char="o"/>
            </a:pPr>
            <a:r>
              <a:rPr lang="fr-FR" sz="1801" dirty="0">
                <a:solidFill>
                  <a:schemeClr val="tx2">
                    <a:lumMod val="50000"/>
                  </a:schemeClr>
                </a:solidFill>
                <a:hlinkClick r:id="rId14" action="ppaction://hlinksldjump">
                  <a:extLst>
                    <a:ext uri="{A12FA001-AC4F-418D-AE19-62706E023703}">
                      <ahyp:hlinkClr xmlns:ahyp="http://schemas.microsoft.com/office/drawing/2018/hyperlinkcolor" val="tx"/>
                    </a:ext>
                  </a:extLst>
                </a:hlinkClick>
              </a:rPr>
              <a:t>Lobectomie Robot Simulateur</a:t>
            </a:r>
            <a:endParaRPr lang="fr-FR" sz="1801" dirty="0">
              <a:solidFill>
                <a:schemeClr val="tx2">
                  <a:lumMod val="50000"/>
                </a:schemeClr>
              </a:solidFill>
            </a:endParaRPr>
          </a:p>
          <a:p>
            <a:pPr lvl="1"/>
            <a:endParaRPr lang="fr-FR" sz="1801" dirty="0"/>
          </a:p>
          <a:p>
            <a:pPr lvl="1"/>
            <a:endParaRPr lang="fr-FR" sz="1801" dirty="0"/>
          </a:p>
          <a:p>
            <a:pPr marL="285950" indent="-285950">
              <a:buFont typeface="Arial" panose="020B0604020202020204" pitchFamily="34" charset="0"/>
              <a:buChar char="•"/>
            </a:pPr>
            <a:r>
              <a:rPr lang="fr-FR" sz="1801" b="1" dirty="0">
                <a:solidFill>
                  <a:schemeClr val="accent6">
                    <a:lumMod val="75000"/>
                  </a:schemeClr>
                </a:solidFill>
                <a:hlinkClick r:id="rId15" action="ppaction://hlinksldjump">
                  <a:extLst>
                    <a:ext uri="{A12FA001-AC4F-418D-AE19-62706E023703}">
                      <ahyp:hlinkClr xmlns:ahyp="http://schemas.microsoft.com/office/drawing/2018/hyperlinkcolor" val="tx"/>
                    </a:ext>
                  </a:extLst>
                </a:hlinkClick>
              </a:rPr>
              <a:t>Module non technique</a:t>
            </a:r>
            <a:endParaRPr lang="fr-FR" sz="1801" b="1" dirty="0">
              <a:solidFill>
                <a:schemeClr val="accent6">
                  <a:lumMod val="75000"/>
                </a:schemeClr>
              </a:solidFill>
            </a:endParaRPr>
          </a:p>
          <a:p>
            <a:pPr marL="743470" lvl="1" indent="-285950">
              <a:buFont typeface="Courier New" panose="02070309020205020404" pitchFamily="49" charset="0"/>
              <a:buChar char="o"/>
            </a:pPr>
            <a:r>
              <a:rPr lang="fr-FR" sz="1801" dirty="0">
                <a:solidFill>
                  <a:schemeClr val="accent6">
                    <a:lumMod val="75000"/>
                  </a:schemeClr>
                </a:solidFill>
                <a:hlinkClick r:id="rId16" action="ppaction://hlinksldjump">
                  <a:extLst>
                    <a:ext uri="{A12FA001-AC4F-418D-AE19-62706E023703}">
                      <ahyp:hlinkClr xmlns:ahyp="http://schemas.microsoft.com/office/drawing/2018/hyperlinkcolor" val="tx"/>
                    </a:ext>
                  </a:extLst>
                </a:hlinkClick>
              </a:rPr>
              <a:t>Facteurs humains</a:t>
            </a:r>
            <a:endParaRPr lang="fr-FR" sz="1801" dirty="0">
              <a:solidFill>
                <a:schemeClr val="accent6">
                  <a:lumMod val="75000"/>
                </a:schemeClr>
              </a:solidFill>
            </a:endParaRPr>
          </a:p>
          <a:p>
            <a:pPr marL="743470" lvl="1" indent="-285950">
              <a:buFont typeface="Courier New" panose="02070309020205020404" pitchFamily="49" charset="0"/>
              <a:buChar char="o"/>
            </a:pPr>
            <a:r>
              <a:rPr lang="fr-FR" sz="1801" dirty="0">
                <a:solidFill>
                  <a:schemeClr val="accent6">
                    <a:lumMod val="75000"/>
                  </a:schemeClr>
                </a:solidFill>
                <a:hlinkClick r:id="rId17" action="ppaction://hlinksldjump">
                  <a:extLst>
                    <a:ext uri="{A12FA001-AC4F-418D-AE19-62706E023703}">
                      <ahyp:hlinkClr xmlns:ahyp="http://schemas.microsoft.com/office/drawing/2018/hyperlinkcolor" val="tx"/>
                    </a:ext>
                  </a:extLst>
                </a:hlinkClick>
              </a:rPr>
              <a:t>Relation de soin</a:t>
            </a:r>
            <a:endParaRPr lang="fr-FR" sz="1801" dirty="0">
              <a:solidFill>
                <a:schemeClr val="accent6">
                  <a:lumMod val="75000"/>
                </a:schemeClr>
              </a:solidFill>
            </a:endParaRPr>
          </a:p>
          <a:p>
            <a:pPr lvl="1"/>
            <a:endParaRPr lang="fr-FR" sz="1801" dirty="0">
              <a:solidFill>
                <a:srgbClr val="0070C0"/>
              </a:solidFill>
            </a:endParaRPr>
          </a:p>
          <a:p>
            <a:pPr lvl="1"/>
            <a:endParaRPr lang="fr-FR" sz="1801" dirty="0">
              <a:solidFill>
                <a:srgbClr val="0070C0"/>
              </a:solidFill>
            </a:endParaRPr>
          </a:p>
          <a:p>
            <a:r>
              <a:rPr lang="fr-FR" sz="2202" b="1" u="sng" dirty="0">
                <a:solidFill>
                  <a:srgbClr val="0070C0"/>
                </a:solidFill>
              </a:rPr>
              <a:t>Programme 2</a:t>
            </a:r>
          </a:p>
          <a:p>
            <a:pPr marL="285950" indent="-285950">
              <a:buFont typeface="Arial" panose="020B0604020202020204" pitchFamily="34" charset="0"/>
              <a:buChar char="•"/>
            </a:pPr>
            <a:r>
              <a:rPr lang="fr-FR" sz="1801" dirty="0">
                <a:solidFill>
                  <a:srgbClr val="0070C0"/>
                </a:solidFill>
                <a:hlinkClick r:id="rId18" action="ppaction://hlinksldjump">
                  <a:extLst>
                    <a:ext uri="{A12FA001-AC4F-418D-AE19-62706E023703}">
                      <ahyp:hlinkClr xmlns:ahyp="http://schemas.microsoft.com/office/drawing/2018/hyperlinkcolor" val="tx"/>
                    </a:ext>
                  </a:extLst>
                </a:hlinkClick>
              </a:rPr>
              <a:t>Programme 2 - Lobectomie Robot sur sujet anat</a:t>
            </a:r>
            <a:r>
              <a:rPr lang="fr-FR" sz="1801" dirty="0"/>
              <a:t>.</a:t>
            </a:r>
          </a:p>
          <a:p>
            <a:pPr marL="743470" lvl="1" indent="-285950">
              <a:buFont typeface="Courier New" panose="02070309020205020404" pitchFamily="49" charset="0"/>
              <a:buChar char="o"/>
            </a:pPr>
            <a:endParaRPr lang="fr-FR" sz="1801" dirty="0">
              <a:solidFill>
                <a:schemeClr val="accent6">
                  <a:lumMod val="75000"/>
                </a:schemeClr>
              </a:solidFill>
            </a:endParaRPr>
          </a:p>
        </p:txBody>
      </p:sp>
    </p:spTree>
    <p:extLst>
      <p:ext uri="{BB962C8B-B14F-4D97-AF65-F5344CB8AC3E}">
        <p14:creationId xmlns:p14="http://schemas.microsoft.com/office/powerpoint/2010/main" val="1318810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79F051DB-7B9E-92FE-D813-55B2578A12B5}"/>
              </a:ext>
            </a:extLst>
          </p:cNvPr>
          <p:cNvSpPr/>
          <p:nvPr/>
        </p:nvSpPr>
        <p:spPr>
          <a:xfrm>
            <a:off x="157653" y="3498068"/>
            <a:ext cx="6936805" cy="4966411"/>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503288" y="3099195"/>
            <a:ext cx="6245532" cy="5645127"/>
          </a:xfrm>
        </p:spPr>
        <p:txBody>
          <a:bodyPr>
            <a:normAutofit/>
          </a:bodyPr>
          <a:lstStyle/>
          <a:p>
            <a:pPr algn="ctr"/>
            <a:endParaRPr lang="fr-FR" sz="3002" b="1" u="sng" spc="-90">
              <a:solidFill>
                <a:schemeClr val="accent6">
                  <a:lumMod val="75000"/>
                </a:schemeClr>
              </a:solidFill>
            </a:endParaRPr>
          </a:p>
          <a:p>
            <a:r>
              <a:rPr lang="fr-FR" sz="3002" b="1" spc="-90">
                <a:solidFill>
                  <a:schemeClr val="accent6">
                    <a:lumMod val="75000"/>
                  </a:schemeClr>
                </a:solidFill>
                <a:sym typeface="Wingdings" panose="05000000000000000000" pitchFamily="2" charset="2"/>
              </a:rPr>
              <a:t>2 ateliers</a:t>
            </a:r>
          </a:p>
          <a:p>
            <a:endParaRPr lang="fr-FR" sz="3002" b="1" spc="-90">
              <a:solidFill>
                <a:schemeClr val="accent6">
                  <a:lumMod val="75000"/>
                </a:schemeClr>
              </a:solidFill>
              <a:sym typeface="Wingdings" panose="05000000000000000000" pitchFamily="2" charset="2"/>
            </a:endParaRPr>
          </a:p>
          <a:p>
            <a:pPr lvl="1"/>
            <a:r>
              <a:rPr lang="fr-FR" sz="2602" b="1" spc="-90">
                <a:solidFill>
                  <a:schemeClr val="accent6">
                    <a:lumMod val="75000"/>
                  </a:schemeClr>
                </a:solidFill>
                <a:sym typeface="Wingdings" panose="05000000000000000000" pitchFamily="2" charset="2"/>
              </a:rPr>
              <a:t>Facteurs humains</a:t>
            </a:r>
          </a:p>
          <a:p>
            <a:pPr lvl="1"/>
            <a:r>
              <a:rPr lang="fr-FR" sz="2602" b="1" spc="-90">
                <a:solidFill>
                  <a:schemeClr val="accent6">
                    <a:lumMod val="75000"/>
                  </a:schemeClr>
                </a:solidFill>
                <a:sym typeface="Wingdings" panose="05000000000000000000" pitchFamily="2" charset="2"/>
              </a:rPr>
              <a:t>Relation de soin</a:t>
            </a:r>
          </a:p>
          <a:p>
            <a:endParaRPr lang="fr-FR" sz="2902" b="1" spc="-90">
              <a:solidFill>
                <a:schemeClr val="accent6">
                  <a:lumMod val="75000"/>
                </a:schemeClr>
              </a:solidFill>
              <a:sym typeface="Wingdings" panose="05000000000000000000" pitchFamily="2" charset="2"/>
            </a:endParaRPr>
          </a:p>
          <a:p>
            <a:r>
              <a:rPr lang="fr-FR" sz="2001" b="1" spc="-90">
                <a:solidFill>
                  <a:schemeClr val="accent6">
                    <a:lumMod val="75000"/>
                  </a:schemeClr>
                </a:solidFill>
                <a:sym typeface="Wingdings" panose="05000000000000000000" pitchFamily="2" charset="2"/>
              </a:rPr>
              <a:t>Étudiants : par groupe de 6 à 24</a:t>
            </a:r>
          </a:p>
          <a:p>
            <a:r>
              <a:rPr lang="fr-FR" sz="2001" b="1" spc="-90">
                <a:solidFill>
                  <a:schemeClr val="accent6">
                    <a:lumMod val="75000"/>
                  </a:schemeClr>
                </a:solidFill>
                <a:sym typeface="Wingdings" panose="05000000000000000000" pitchFamily="2" charset="2"/>
              </a:rPr>
              <a:t>Encadrants : 6</a:t>
            </a:r>
          </a:p>
          <a:p>
            <a:endParaRPr lang="fr-FR" sz="2502" b="1" spc="-90">
              <a:solidFill>
                <a:schemeClr val="accent6">
                  <a:lumMod val="75000"/>
                </a:schemeClr>
              </a:solidFill>
              <a:sym typeface="Wingdings" panose="05000000000000000000" pitchFamily="2" charset="2"/>
            </a:endParaRPr>
          </a:p>
          <a:p>
            <a:pPr algn="ctr"/>
            <a:r>
              <a:rPr lang="fr-FR" sz="2502" b="1" spc="-90">
                <a:solidFill>
                  <a:schemeClr val="accent6">
                    <a:lumMod val="75000"/>
                  </a:schemeClr>
                </a:solidFill>
                <a:sym typeface="Wingdings" panose="05000000000000000000" pitchFamily="2" charset="2"/>
              </a:rPr>
              <a:t>Durée totale de formation : 3h30</a:t>
            </a: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30</a:t>
            </a:fld>
            <a:endParaRPr lang="fr-FR">
              <a:highlight>
                <a:srgbClr val="008000"/>
              </a:highlight>
            </a:endParaRPr>
          </a:p>
        </p:txBody>
      </p:sp>
      <p:sp>
        <p:nvSpPr>
          <p:cNvPr id="3" name="Titre 1">
            <a:extLst>
              <a:ext uri="{FF2B5EF4-FFF2-40B4-BE49-F238E27FC236}">
                <a16:creationId xmlns:a16="http://schemas.microsoft.com/office/drawing/2014/main" id="{5C324619-1E77-205D-2558-D64EB5D313E8}"/>
              </a:ext>
            </a:extLst>
          </p:cNvPr>
          <p:cNvSpPr>
            <a:spLocks noGrp="1"/>
          </p:cNvSpPr>
          <p:nvPr>
            <p:ph type="title"/>
          </p:nvPr>
        </p:nvSpPr>
        <p:spPr>
          <a:xfrm>
            <a:off x="503287" y="1926985"/>
            <a:ext cx="4932211" cy="1076116"/>
          </a:xfrm>
        </p:spPr>
        <p:txBody>
          <a:bodyPr>
            <a:normAutofit/>
          </a:bodyPr>
          <a:lstStyle/>
          <a:p>
            <a:pPr algn="l" defTabSz="915040" rtl="0">
              <a:lnSpc>
                <a:spcPct val="90000"/>
              </a:lnSpc>
              <a:spcBef>
                <a:spcPts val="1001"/>
              </a:spcBef>
              <a:defRPr/>
            </a:pPr>
            <a:r>
              <a:rPr lang="fr-FR" sz="3002" b="1" kern="1200" spc="-90">
                <a:solidFill>
                  <a:schemeClr val="accent6">
                    <a:lumMod val="50000"/>
                  </a:schemeClr>
                </a:solidFill>
                <a:latin typeface="Calibri" panose="020F0502020204030204"/>
                <a:ea typeface="+mn-ea"/>
                <a:cs typeface="+mn-cs"/>
              </a:rPr>
              <a:t>Programme 1</a:t>
            </a:r>
            <a:br>
              <a:rPr lang="fr-FR" sz="3002" b="1" kern="1200" spc="-90">
                <a:solidFill>
                  <a:schemeClr val="accent6">
                    <a:lumMod val="50000"/>
                  </a:schemeClr>
                </a:solidFill>
                <a:latin typeface="Calibri" panose="020F0502020204030204"/>
                <a:ea typeface="+mn-ea"/>
                <a:cs typeface="+mn-cs"/>
              </a:rPr>
            </a:br>
            <a:r>
              <a:rPr lang="fr-FR" sz="3502" b="1" kern="1200" spc="-90">
                <a:solidFill>
                  <a:schemeClr val="accent6">
                    <a:lumMod val="50000"/>
                  </a:schemeClr>
                </a:solidFill>
                <a:latin typeface="Calibri" panose="020F0502020204030204"/>
                <a:ea typeface="+mn-ea"/>
                <a:cs typeface="+mn-cs"/>
              </a:rPr>
              <a:t>Module non technique</a:t>
            </a:r>
          </a:p>
        </p:txBody>
      </p:sp>
    </p:spTree>
    <p:extLst>
      <p:ext uri="{BB962C8B-B14F-4D97-AF65-F5344CB8AC3E}">
        <p14:creationId xmlns:p14="http://schemas.microsoft.com/office/powerpoint/2010/main" val="1643950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825875"/>
            <a:ext cx="6516197" cy="6865502"/>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pic>
        <p:nvPicPr>
          <p:cNvPr id="6" name="Image 5" descr="Une image contenant intérieur, personne, cuisine, pièce&#10;&#10;Description générée automatiquement">
            <a:extLst>
              <a:ext uri="{FF2B5EF4-FFF2-40B4-BE49-F238E27FC236}">
                <a16:creationId xmlns:a16="http://schemas.microsoft.com/office/drawing/2014/main" id="{ECA99AF6-5D12-1140-6432-8D345CB84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68450" y="3825875"/>
            <a:ext cx="3201403" cy="3172890"/>
          </a:xfrm>
          <a:prstGeom prst="rect">
            <a:avLst/>
          </a:prstGeom>
        </p:spPr>
      </p:pic>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1936917"/>
            <a:ext cx="7085407" cy="1709048"/>
          </a:xfrm>
          <a:solidFill>
            <a:schemeClr val="bg1"/>
          </a:solidFill>
        </p:spPr>
        <p:txBody>
          <a:bodyPr>
            <a:normAutofit/>
          </a:bodyPr>
          <a:lstStyle/>
          <a:p>
            <a:pPr marL="12073" marR="5084">
              <a:lnSpc>
                <a:spcPts val="1501"/>
              </a:lnSpc>
              <a:spcBef>
                <a:spcPts val="395"/>
              </a:spcBef>
            </a:pPr>
            <a:endParaRPr lang="fr-FR" sz="2101" spc="-100" dirty="0">
              <a:cs typeface="Arial"/>
            </a:endParaRPr>
          </a:p>
          <a:p>
            <a:pPr marL="12073" marR="5084">
              <a:lnSpc>
                <a:spcPts val="1501"/>
              </a:lnSpc>
              <a:spcBef>
                <a:spcPts val="395"/>
              </a:spcBef>
            </a:pPr>
            <a:r>
              <a:rPr lang="fr-FR" sz="2000" spc="-100" dirty="0">
                <a:cs typeface="Arial"/>
              </a:rPr>
              <a:t>Salle Pont </a:t>
            </a:r>
            <a:r>
              <a:rPr lang="fr-FR" sz="2000" spc="-100" dirty="0" err="1">
                <a:cs typeface="Arial"/>
              </a:rPr>
              <a:t>Audemer</a:t>
            </a:r>
            <a:r>
              <a:rPr lang="fr-FR" sz="2000" spc="-100" dirty="0">
                <a:cs typeface="Arial"/>
              </a:rPr>
              <a:t> et salle Jumièges, 1</a:t>
            </a:r>
            <a:r>
              <a:rPr lang="fr-FR" sz="2000" spc="-100" baseline="30000" dirty="0">
                <a:cs typeface="Arial"/>
              </a:rPr>
              <a:t>er</a:t>
            </a:r>
            <a:r>
              <a:rPr lang="fr-FR" sz="2000" spc="-100" dirty="0">
                <a:cs typeface="Arial"/>
              </a:rPr>
              <a:t> étage</a:t>
            </a: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31</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537493" y="7178675"/>
            <a:ext cx="6318492" cy="3727307"/>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ea typeface="Tahoma"/>
                <a:cs typeface="Tahoma"/>
              </a:rPr>
              <a:t>Etudiants : </a:t>
            </a:r>
            <a:r>
              <a:rPr lang="fr-FR" sz="1601">
                <a:latin typeface="Tahoma"/>
                <a:ea typeface="Tahoma"/>
                <a:cs typeface="Tahoma"/>
              </a:rPr>
              <a:t>24 étudiants  pour la théorie et en </a:t>
            </a:r>
            <a:br>
              <a:rPr lang="fr-FR" sz="1601">
                <a:latin typeface="Tahoma" panose="020B0604030504040204" pitchFamily="34" charset="0"/>
                <a:ea typeface="Tahoma" panose="020B0604030504040204" pitchFamily="34" charset="0"/>
                <a:cs typeface="Tahoma" panose="020B0604030504040204" pitchFamily="34" charset="0"/>
              </a:rPr>
            </a:br>
            <a:r>
              <a:rPr lang="fr-FR" sz="1601">
                <a:latin typeface="Tahoma"/>
                <a:ea typeface="Tahoma"/>
                <a:cs typeface="Tahoma"/>
              </a:rPr>
              <a:t>en groupes de 4 à 6 pour la pratique</a:t>
            </a:r>
          </a:p>
          <a:p>
            <a:pPr marL="285950" indent="-285950">
              <a:spcBef>
                <a:spcPts val="120"/>
              </a:spcBef>
              <a:buFont typeface="Arial" panose="020B0604020202020204" pitchFamily="34" charset="0"/>
              <a:buChar char="•"/>
              <a:defRPr/>
            </a:pPr>
            <a:r>
              <a:rPr lang="fr-FR" sz="1601" u="sng">
                <a:latin typeface="Tahoma"/>
                <a:ea typeface="Tahoma"/>
                <a:cs typeface="Tahoma"/>
              </a:rPr>
              <a:t>Durée : </a:t>
            </a:r>
            <a:r>
              <a:rPr lang="fr-FR" sz="1601">
                <a:latin typeface="Tahoma"/>
                <a:ea typeface="Tahoma"/>
                <a:cs typeface="Tahoma"/>
              </a:rPr>
              <a:t>Briefing 10 min &amp; 50 min/scénario</a:t>
            </a:r>
          </a:p>
          <a:p>
            <a:pPr marL="285950" indent="-285950">
              <a:spcBef>
                <a:spcPts val="120"/>
              </a:spcBef>
              <a:buFont typeface="Arial" panose="020B0604020202020204" pitchFamily="34" charset="0"/>
              <a:buChar char="•"/>
              <a:defRPr/>
            </a:pPr>
            <a:r>
              <a:rPr lang="fr-FR" sz="1601" u="sng">
                <a:latin typeface="Tahoma"/>
                <a:ea typeface="Tahoma"/>
                <a:cs typeface="Tahoma"/>
              </a:rPr>
              <a:t>Briefing : </a:t>
            </a:r>
            <a:r>
              <a:rPr lang="fr-FR" sz="1601">
                <a:latin typeface="Tahoma"/>
                <a:ea typeface="Tahoma"/>
                <a:cs typeface="Tahoma"/>
              </a:rPr>
              <a:t>Pose de CIP et Accident grave au bloc opératoire .</a:t>
            </a:r>
          </a:p>
          <a:p>
            <a:pPr marL="285950" indent="-285950">
              <a:spcBef>
                <a:spcPts val="120"/>
              </a:spcBef>
              <a:buFont typeface="Arial" panose="020B0604020202020204" pitchFamily="34" charset="0"/>
              <a:buChar char="•"/>
              <a:defRPr/>
            </a:pPr>
            <a:r>
              <a:rPr lang="fr-FR" sz="1601" u="sng">
                <a:latin typeface="Tahoma" panose="020B0604030504040204" pitchFamily="34" charset="0"/>
                <a:ea typeface="Tahoma" panose="020B0604030504040204" pitchFamily="34" charset="0"/>
                <a:cs typeface="Tahoma" panose="020B0604030504040204" pitchFamily="34" charset="0"/>
              </a:rPr>
              <a:t>Objectifs pédagogiques : </a:t>
            </a:r>
          </a:p>
          <a:p>
            <a:pPr marL="285950" indent="-285950">
              <a:spcBef>
                <a:spcPts val="120"/>
              </a:spcBef>
              <a:buFont typeface="Arial" panose="020B0604020202020204" pitchFamily="34" charset="0"/>
              <a:buChar char="•"/>
              <a:defRPr/>
            </a:pPr>
            <a:r>
              <a:rPr lang="fr-FR" sz="1601">
                <a:latin typeface="Tahoma"/>
                <a:ea typeface="Tahoma"/>
                <a:cs typeface="Tahoma"/>
              </a:rPr>
              <a:t>Percevoir l’importance des facteurs humains dans la réalisation d’un acte invasif.</a:t>
            </a:r>
          </a:p>
          <a:p>
            <a:pPr marL="285950" indent="-285950">
              <a:spcBef>
                <a:spcPts val="120"/>
              </a:spcBef>
              <a:buFont typeface="Arial" panose="020B0604020202020204" pitchFamily="34" charset="0"/>
              <a:buChar char="•"/>
              <a:defRPr/>
            </a:pPr>
            <a:r>
              <a:rPr lang="fr-FR" sz="1601">
                <a:latin typeface="Tahoma"/>
                <a:ea typeface="Tahoma"/>
                <a:cs typeface="Tahoma"/>
              </a:rPr>
              <a:t>Faire de la check </a:t>
            </a:r>
            <a:r>
              <a:rPr lang="fr-FR" sz="1601" err="1">
                <a:latin typeface="Tahoma"/>
                <a:ea typeface="Tahoma"/>
                <a:cs typeface="Tahoma"/>
              </a:rPr>
              <a:t>list</a:t>
            </a:r>
            <a:r>
              <a:rPr lang="fr-FR" sz="1601">
                <a:latin typeface="Tahoma"/>
                <a:ea typeface="Tahoma"/>
                <a:cs typeface="Tahoma"/>
              </a:rPr>
              <a:t> un puissant outil de planification chirurgicale et de sécurité des soins.</a:t>
            </a:r>
          </a:p>
          <a:p>
            <a:pPr marL="285950" indent="-285950">
              <a:spcBef>
                <a:spcPts val="120"/>
              </a:spcBef>
              <a:buFont typeface="Arial" panose="020B0604020202020204" pitchFamily="34" charset="0"/>
              <a:buChar char="•"/>
              <a:defRPr/>
            </a:pPr>
            <a:r>
              <a:rPr lang="fr-FR" sz="1601" u="sng">
                <a:latin typeface="Tahoma"/>
                <a:ea typeface="Tahoma"/>
                <a:cs typeface="Tahoma"/>
              </a:rPr>
              <a:t>Évaluation : </a:t>
            </a:r>
            <a:r>
              <a:rPr lang="fr-FR" sz="1601">
                <a:latin typeface="Tahoma"/>
                <a:ea typeface="Tahoma"/>
                <a:cs typeface="Tahoma"/>
              </a:rPr>
              <a:t>grille d’évaluation OSATS définie par le collège (TBD)</a:t>
            </a:r>
          </a:p>
          <a:p>
            <a:pPr marL="285950" indent="-285950">
              <a:spcBef>
                <a:spcPts val="120"/>
              </a:spcBef>
              <a:buFont typeface="Arial" panose="020B0604020202020204" pitchFamily="34" charset="0"/>
              <a:buChar char="•"/>
              <a:defRPr/>
            </a:pPr>
            <a:r>
              <a:rPr lang="fr-FR" sz="1601" u="sng" err="1">
                <a:latin typeface="Tahoma"/>
                <a:ea typeface="Tahoma"/>
                <a:cs typeface="Tahoma"/>
              </a:rPr>
              <a:t>Pré-requis</a:t>
            </a:r>
            <a:r>
              <a:rPr lang="fr-FR" sz="1601" u="sng">
                <a:latin typeface="Tahoma"/>
                <a:ea typeface="Tahoma"/>
                <a:cs typeface="Tahoma"/>
              </a:rPr>
              <a:t> : </a:t>
            </a:r>
            <a:r>
              <a:rPr lang="fr-FR" sz="1601">
                <a:latin typeface="Tahoma"/>
                <a:ea typeface="Tahoma"/>
                <a:cs typeface="Tahoma"/>
              </a:rPr>
              <a:t>fiche + vidéo Safe team (TBD)</a:t>
            </a:r>
            <a:endParaRPr lang="fr-FR" sz="1601">
              <a:latin typeface="Tahoma" panose="020B0604030504040204" pitchFamily="34" charset="0"/>
              <a:ea typeface="Tahoma" panose="020B0604030504040204" pitchFamily="34" charset="0"/>
              <a:cs typeface="Tahoma" panose="020B0604030504040204" pitchFamily="34" charset="0"/>
            </a:endParaRPr>
          </a:p>
          <a:p>
            <a:pPr marL="285950" indent="-285950">
              <a:spcBef>
                <a:spcPts val="120"/>
              </a:spcBef>
              <a:buFont typeface="Arial" panose="020B0604020202020204" pitchFamily="34" charset="0"/>
              <a:buChar char="•"/>
              <a:defRPr/>
            </a:pPr>
            <a:endParaRPr lang="fr-FR" sz="1601">
              <a:latin typeface="Tahoma" panose="020B0604030504040204" pitchFamily="34" charset="0"/>
              <a:ea typeface="Tahoma" panose="020B0604030504040204" pitchFamily="34" charset="0"/>
              <a:cs typeface="Tahoma" panose="020B0604030504040204" pitchFamily="34" charset="0"/>
            </a:endParaRPr>
          </a:p>
          <a:p>
            <a:pPr marL="12709" defTabSz="915040">
              <a:lnSpc>
                <a:spcPts val="3072"/>
              </a:lnSpc>
              <a:defRPr/>
            </a:pPr>
            <a:endParaRPr lang="fr-FR" sz="12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3423878" y="272361"/>
            <a:ext cx="3695460" cy="992984"/>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002" b="1" spc="-100">
                <a:solidFill>
                  <a:schemeClr val="bg1"/>
                </a:solidFill>
                <a:ea typeface="+mj-ea"/>
                <a:cs typeface="+mj-cs"/>
              </a:rPr>
              <a:t>90 (théorie) + 60 (pratique) min</a:t>
            </a:r>
          </a:p>
        </p:txBody>
      </p:sp>
      <p:sp>
        <p:nvSpPr>
          <p:cNvPr id="3" name="Titre 1">
            <a:extLst>
              <a:ext uri="{FF2B5EF4-FFF2-40B4-BE49-F238E27FC236}">
                <a16:creationId xmlns:a16="http://schemas.microsoft.com/office/drawing/2014/main" id="{B797679A-B3B1-1D8D-3E7A-617410381DD1}"/>
              </a:ext>
            </a:extLst>
          </p:cNvPr>
          <p:cNvSpPr>
            <a:spLocks noGrp="1"/>
          </p:cNvSpPr>
          <p:nvPr>
            <p:ph type="title"/>
          </p:nvPr>
        </p:nvSpPr>
        <p:spPr>
          <a:xfrm>
            <a:off x="313442" y="740299"/>
            <a:ext cx="4932211" cy="1076116"/>
          </a:xfrm>
        </p:spPr>
        <p:txBody>
          <a:bodyPr>
            <a:normAutofit fontScale="90000"/>
          </a:bodyPr>
          <a:lstStyle/>
          <a:p>
            <a:pPr algn="l" defTabSz="915040" rtl="0">
              <a:lnSpc>
                <a:spcPct val="90000"/>
              </a:lnSpc>
              <a:spcBef>
                <a:spcPts val="1001"/>
              </a:spcBef>
              <a:defRPr/>
            </a:pPr>
            <a:r>
              <a:rPr lang="fr-FR" sz="2702" b="1" kern="1200" spc="-90">
                <a:solidFill>
                  <a:schemeClr val="accent6">
                    <a:lumMod val="50000"/>
                  </a:schemeClr>
                </a:solidFill>
                <a:latin typeface="Calibri" panose="020F0502020204030204"/>
                <a:ea typeface="+mn-ea"/>
                <a:cs typeface="+mn-cs"/>
              </a:rPr>
              <a:t>Programme 1</a:t>
            </a:r>
            <a:br>
              <a:rPr lang="fr-FR" sz="2702" b="1" kern="1200" spc="-90">
                <a:solidFill>
                  <a:schemeClr val="accent6">
                    <a:lumMod val="50000"/>
                  </a:schemeClr>
                </a:solidFill>
                <a:latin typeface="Calibri" panose="020F0502020204030204"/>
                <a:ea typeface="+mn-ea"/>
                <a:cs typeface="+mn-cs"/>
              </a:rPr>
            </a:br>
            <a:r>
              <a:rPr lang="fr-FR" sz="3202" b="1" kern="1200" spc="-90">
                <a:solidFill>
                  <a:schemeClr val="accent6">
                    <a:lumMod val="50000"/>
                  </a:schemeClr>
                </a:solidFill>
                <a:latin typeface="Calibri" panose="020F0502020204030204"/>
                <a:ea typeface="+mn-ea"/>
                <a:cs typeface="+mn-cs"/>
              </a:rPr>
              <a:t>Facteurs humains</a:t>
            </a:r>
            <a:br>
              <a:rPr lang="fr-FR" sz="3202" b="1" kern="1200" spc="-90">
                <a:solidFill>
                  <a:schemeClr val="accent6">
                    <a:lumMod val="50000"/>
                  </a:schemeClr>
                </a:solidFill>
                <a:latin typeface="Calibri" panose="020F0502020204030204"/>
                <a:ea typeface="+mn-ea"/>
                <a:cs typeface="+mn-cs"/>
              </a:rPr>
            </a:br>
            <a:r>
              <a:rPr lang="fr-FR" sz="3202" b="1" kern="1200" spc="-90">
                <a:solidFill>
                  <a:schemeClr val="accent6">
                    <a:lumMod val="50000"/>
                  </a:schemeClr>
                </a:solidFill>
                <a:latin typeface="Calibri" panose="020F0502020204030204"/>
                <a:ea typeface="+mn-ea"/>
                <a:cs typeface="+mn-cs"/>
              </a:rPr>
              <a:t>Team-Training et CRM</a:t>
            </a:r>
          </a:p>
        </p:txBody>
      </p:sp>
    </p:spTree>
    <p:extLst>
      <p:ext uri="{BB962C8B-B14F-4D97-AF65-F5344CB8AC3E}">
        <p14:creationId xmlns:p14="http://schemas.microsoft.com/office/powerpoint/2010/main" val="3556752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7032490"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a:normAutofit/>
          </a:bodyPr>
          <a:lstStyle/>
          <a:p>
            <a:pPr marL="12709">
              <a:lnSpc>
                <a:spcPts val="3072"/>
              </a:lnSpc>
              <a:spcBef>
                <a:spcPts val="115"/>
              </a:spcBef>
              <a:defRPr/>
            </a:pPr>
            <a:r>
              <a:rPr lang="fr-FR" b="1" spc="-10" dirty="0">
                <a:solidFill>
                  <a:schemeClr val="accent6">
                    <a:lumMod val="75000"/>
                  </a:schemeClr>
                </a:solidFill>
                <a:ea typeface="+mj-ea"/>
                <a:cs typeface="Arial"/>
              </a:rPr>
              <a:t>Prérequis</a:t>
            </a:r>
            <a:endParaRPr lang="fr-FR" b="1" dirty="0">
              <a:solidFill>
                <a:schemeClr val="accent6">
                  <a:lumMod val="75000"/>
                </a:schemeClr>
              </a:solidFill>
              <a:ea typeface="+mj-ea"/>
              <a:cs typeface="Arial"/>
            </a:endParaRPr>
          </a:p>
          <a:p>
            <a:pPr marL="12709" defTabSz="915040">
              <a:lnSpc>
                <a:spcPts val="3072"/>
              </a:lnSpc>
              <a:spcBef>
                <a:spcPts val="115"/>
              </a:spcBef>
              <a:defRPr/>
            </a:pPr>
            <a:r>
              <a:rPr lang="fr-FR" b="1" spc="-10" dirty="0">
                <a:solidFill>
                  <a:schemeClr val="accent6">
                    <a:lumMod val="75000"/>
                  </a:schemeClr>
                </a:solidFill>
                <a:ea typeface="+mj-ea"/>
                <a:cs typeface="Arial"/>
              </a:rPr>
              <a:t>Facteurs humains</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a:lnSpc>
                <a:spcPts val="3072"/>
              </a:lnSpc>
              <a:defRPr/>
            </a:pPr>
            <a:endParaRPr lang="fr-NC" sz="2001" b="1" u="heavy" spc="-45" dirty="0">
              <a:solidFill>
                <a:srgbClr val="072E9E"/>
              </a:solidFill>
              <a:uFill>
                <a:solidFill>
                  <a:srgbClr val="072E9E"/>
                </a:solidFill>
              </a:uFill>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dirty="0" smtClean="0"/>
              <a:pPr/>
              <a:t>32</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194812" y="1939473"/>
            <a:ext cx="6954598" cy="7448770"/>
          </a:xfrm>
          <a:prstGeom prst="rect">
            <a:avLst/>
          </a:prstGeom>
          <a:noFill/>
        </p:spPr>
        <p:txBody>
          <a:bodyPr wrap="square" rtlCol="0">
            <a:spAutoFit/>
          </a:bodyPr>
          <a:lstStyle/>
          <a:p>
            <a:pPr marL="0" lvl="1">
              <a:spcBef>
                <a:spcPts val="120"/>
              </a:spcBef>
              <a:defRPr/>
            </a:pPr>
            <a:r>
              <a:rPr lang="fr-FR" sz="1201" u="sng">
                <a:latin typeface="Tahoma" panose="020B0604030504040204" pitchFamily="34" charset="0"/>
                <a:ea typeface="Tahoma" panose="020B0604030504040204" pitchFamily="34" charset="0"/>
                <a:cs typeface="Tahoma" panose="020B0604030504040204" pitchFamily="34" charset="0"/>
              </a:rPr>
              <a:t>De quoi parle-t-on ?</a:t>
            </a:r>
          </a:p>
          <a:p>
            <a:pPr marL="0" lvl="1">
              <a:spcBef>
                <a:spcPts val="120"/>
              </a:spcBef>
              <a:defRPr/>
            </a:pPr>
            <a:endParaRPr lang="fr-FR" sz="1201" u="sng">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u="sng">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u="sng">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u="sng">
              <a:latin typeface="Tahoma" panose="020B0604030504040204" pitchFamily="34" charset="0"/>
              <a:ea typeface="Tahoma" panose="020B0604030504040204" pitchFamily="34" charset="0"/>
              <a:cs typeface="Tahoma" panose="020B0604030504040204" pitchFamily="34" charset="0"/>
            </a:endParaRPr>
          </a:p>
          <a:p>
            <a:pPr marL="0" lvl="1" algn="just">
              <a:spcBef>
                <a:spcPts val="120"/>
              </a:spcBef>
              <a:defRPr/>
            </a:pPr>
            <a:r>
              <a:rPr lang="fr-FR" sz="1201">
                <a:latin typeface="Tahoma" panose="020B0604030504040204" pitchFamily="34" charset="0"/>
                <a:ea typeface="Tahoma" panose="020B0604030504040204" pitchFamily="34" charset="0"/>
                <a:cs typeface="Tahoma" panose="020B0604030504040204" pitchFamily="34" charset="0"/>
              </a:rPr>
              <a:t>Les facteurs humains regroupent les compétences non techniques (CNT) liées à un  individu ou un groupe d’individus, mises en œuvre dans la réalisation d’un acte. </a:t>
            </a:r>
          </a:p>
          <a:p>
            <a:pPr marL="0" lvl="1" algn="just">
              <a:spcBef>
                <a:spcPts val="120"/>
              </a:spcBef>
              <a:defRPr/>
            </a:pPr>
            <a:endParaRPr lang="fr-FR" sz="1201">
              <a:latin typeface="Tahoma" panose="020B0604030504040204" pitchFamily="34" charset="0"/>
              <a:ea typeface="Tahoma" panose="020B0604030504040204" pitchFamily="34" charset="0"/>
              <a:cs typeface="Tahoma" panose="020B0604030504040204" pitchFamily="34" charset="0"/>
            </a:endParaRPr>
          </a:p>
          <a:p>
            <a:pPr marL="0" lvl="1" algn="just">
              <a:spcBef>
                <a:spcPts val="120"/>
              </a:spcBef>
              <a:defRPr/>
            </a:pPr>
            <a:r>
              <a:rPr lang="fr-FR" sz="1201" u="sng">
                <a:latin typeface="Tahoma" panose="020B0604030504040204" pitchFamily="34" charset="0"/>
                <a:ea typeface="Tahoma" panose="020B0604030504040204" pitchFamily="34" charset="0"/>
                <a:cs typeface="Tahoma" panose="020B0604030504040204" pitchFamily="34" charset="0"/>
              </a:rPr>
              <a:t>D’où ça vient ? </a:t>
            </a:r>
          </a:p>
          <a:p>
            <a:pPr marL="0" lvl="1" algn="just">
              <a:spcBef>
                <a:spcPts val="120"/>
              </a:spcBef>
              <a:defRPr/>
            </a:pPr>
            <a:endParaRPr lang="fr-FR" sz="1201" u="sng">
              <a:latin typeface="Tahoma" panose="020B0604030504040204" pitchFamily="34" charset="0"/>
              <a:ea typeface="Tahoma" panose="020B0604030504040204" pitchFamily="34" charset="0"/>
              <a:cs typeface="Tahoma" panose="020B0604030504040204" pitchFamily="34" charset="0"/>
            </a:endParaRPr>
          </a:p>
          <a:p>
            <a:pPr marL="0" lvl="1" algn="just">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Le monde de l’aéronautique a compris il y a une quarantaine d’années que plus de 90 % des incidents et accidents étaient dus à une défaillance humaine plutôt que technique et a mis en place des programmes de formation centrés sur l’entrainement aux compétences non techniques (ou SOFT SKILLS) des équipages: le « team training » ou « </a:t>
            </a:r>
            <a:r>
              <a:rPr lang="fr-FR" sz="1101" err="1">
                <a:latin typeface="Tahoma" panose="020B0604030504040204" pitchFamily="34" charset="0"/>
                <a:ea typeface="Tahoma" panose="020B0604030504040204" pitchFamily="34" charset="0"/>
                <a:cs typeface="Tahoma" panose="020B0604030504040204" pitchFamily="34" charset="0"/>
              </a:rPr>
              <a:t>crew</a:t>
            </a:r>
            <a:r>
              <a:rPr lang="fr-FR" sz="1101">
                <a:latin typeface="Tahoma" panose="020B0604030504040204" pitchFamily="34" charset="0"/>
                <a:ea typeface="Tahoma" panose="020B0604030504040204" pitchFamily="34" charset="0"/>
                <a:cs typeface="Tahoma" panose="020B0604030504040204" pitchFamily="34" charset="0"/>
              </a:rPr>
              <a:t> ressource management ».  </a:t>
            </a:r>
          </a:p>
          <a:p>
            <a:pPr marL="0" lvl="1" algn="just">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La mise en place de ces programmes a entrainé une diminution majeure de l’accidentologie. </a:t>
            </a:r>
          </a:p>
          <a:p>
            <a:pPr marL="0" lvl="1" algn="just">
              <a:spcBef>
                <a:spcPts val="120"/>
              </a:spcBef>
              <a:defRPr/>
            </a:pPr>
            <a:endParaRPr lang="fr-FR" sz="1101">
              <a:latin typeface="Tahoma" panose="020B0604030504040204" pitchFamily="34" charset="0"/>
              <a:ea typeface="Tahoma" panose="020B0604030504040204" pitchFamily="34" charset="0"/>
              <a:cs typeface="Tahoma" panose="020B0604030504040204" pitchFamily="34" charset="0"/>
            </a:endParaRPr>
          </a:p>
          <a:p>
            <a:pPr marL="0" lvl="1" algn="just">
              <a:spcBef>
                <a:spcPts val="120"/>
              </a:spcBef>
              <a:defRPr/>
            </a:pPr>
            <a:r>
              <a:rPr lang="fr-FR" sz="1101" u="sng">
                <a:latin typeface="Tahoma" panose="020B0604030504040204" pitchFamily="34" charset="0"/>
                <a:ea typeface="Tahoma" panose="020B0604030504040204" pitchFamily="34" charset="0"/>
                <a:cs typeface="Tahoma" panose="020B0604030504040204" pitchFamily="34" charset="0"/>
              </a:rPr>
              <a:t>Est-ce utile en chirurgie ?</a:t>
            </a:r>
          </a:p>
          <a:p>
            <a:pPr marL="0" lvl="1">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On estime que les accidents liés aux soins représentent une cause significative de mortalité. En France on parle de 30 000 à 50 000 décès indus annuels soit 10 fois la mortalité des accidents de la voie publique. </a:t>
            </a:r>
          </a:p>
          <a:p>
            <a:pPr marL="0" lvl="1">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L’activité d’un chirurgien est une activité technique complexe avec de nombreux risques et vous avez du déjà appréhender dans votre expérience que le résultat d’une intervention n’est pas lié à la seule maîtrise de l’opérateur et qu’il existe une grande variabilité dans la « performance chirurgicale ». Les notions de check </a:t>
            </a:r>
            <a:r>
              <a:rPr lang="fr-FR" sz="1101" err="1">
                <a:latin typeface="Tahoma" panose="020B0604030504040204" pitchFamily="34" charset="0"/>
                <a:ea typeface="Tahoma" panose="020B0604030504040204" pitchFamily="34" charset="0"/>
                <a:cs typeface="Tahoma" panose="020B0604030504040204" pitchFamily="34" charset="0"/>
              </a:rPr>
              <a:t>list</a:t>
            </a:r>
            <a:r>
              <a:rPr lang="fr-FR" sz="1101">
                <a:latin typeface="Tahoma" panose="020B0604030504040204" pitchFamily="34" charset="0"/>
                <a:ea typeface="Tahoma" panose="020B0604030504040204" pitchFamily="34" charset="0"/>
                <a:cs typeface="Tahoma" panose="020B0604030504040204" pitchFamily="34" charset="0"/>
              </a:rPr>
              <a:t>, de planification opératoire, de communication, d’identification du leadership souvent négligés ou perçus comme des contraintes sont en réalités des éléments clefs de votre futur exercice chirurgical. </a:t>
            </a:r>
          </a:p>
          <a:p>
            <a:pPr marL="0" lvl="1" algn="just">
              <a:spcBef>
                <a:spcPts val="120"/>
              </a:spcBef>
              <a:defRPr/>
            </a:pPr>
            <a:endParaRPr lang="fr-FR" sz="1101">
              <a:latin typeface="Tahoma" panose="020B0604030504040204" pitchFamily="34" charset="0"/>
              <a:ea typeface="Tahoma" panose="020B0604030504040204" pitchFamily="34" charset="0"/>
              <a:cs typeface="Tahoma" panose="020B0604030504040204" pitchFamily="34" charset="0"/>
            </a:endParaRPr>
          </a:p>
          <a:p>
            <a:pPr marL="0" lvl="1" algn="just">
              <a:spcBef>
                <a:spcPts val="120"/>
              </a:spcBef>
              <a:defRPr/>
            </a:pPr>
            <a:r>
              <a:rPr lang="fr-FR" sz="1201" u="sng">
                <a:latin typeface="Tahoma" panose="020B0604030504040204" pitchFamily="34" charset="0"/>
                <a:ea typeface="Tahoma" panose="020B0604030504040204" pitchFamily="34" charset="0"/>
                <a:cs typeface="Tahoma" panose="020B0604030504040204" pitchFamily="34" charset="0"/>
              </a:rPr>
              <a:t>Quels sont les objectifs de l’atelier ?</a:t>
            </a:r>
          </a:p>
          <a:p>
            <a:pPr marL="0" lvl="1">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Percevoir l’importance des facteurs humains dans la réalisation d’un acte invasif. </a:t>
            </a:r>
            <a:br>
              <a:rPr lang="fr-FR" sz="1101">
                <a:latin typeface="Tahoma" panose="020B0604030504040204" pitchFamily="34" charset="0"/>
                <a:ea typeface="Tahoma" panose="020B0604030504040204" pitchFamily="34" charset="0"/>
                <a:cs typeface="Tahoma" panose="020B0604030504040204" pitchFamily="34" charset="0"/>
              </a:rPr>
            </a:br>
            <a:r>
              <a:rPr lang="fr-FR" sz="1101">
                <a:latin typeface="Tahoma" panose="020B0604030504040204" pitchFamily="34" charset="0"/>
                <a:ea typeface="Tahoma" panose="020B0604030504040204" pitchFamily="34" charset="0"/>
                <a:cs typeface="Tahoma" panose="020B0604030504040204" pitchFamily="34" charset="0"/>
              </a:rPr>
              <a:t>Faire de la checklist un puissant outil de planification chirurgicale et de sécurité des soins. </a:t>
            </a:r>
          </a:p>
          <a:p>
            <a:pPr marL="0" lvl="1">
              <a:spcBef>
                <a:spcPts val="120"/>
              </a:spcBef>
              <a:defRPr/>
            </a:pPr>
            <a:endParaRPr lang="fr-FR" sz="1101">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r>
              <a:rPr lang="fr-FR" sz="1101" u="sng">
                <a:latin typeface="Tahoma" panose="020B0604030504040204" pitchFamily="34" charset="0"/>
                <a:ea typeface="Tahoma" panose="020B0604030504040204" pitchFamily="34" charset="0"/>
                <a:cs typeface="Tahoma" panose="020B0604030504040204" pitchFamily="34" charset="0"/>
              </a:rPr>
              <a:t>Vidéo Safe Team :</a:t>
            </a:r>
          </a:p>
          <a:p>
            <a:pPr marL="0" lvl="1">
              <a:spcBef>
                <a:spcPts val="120"/>
              </a:spcBef>
              <a:defRPr/>
            </a:pPr>
            <a:r>
              <a:rPr lang="fr-FR" sz="1101">
                <a:latin typeface="Tahoma" panose="020B0604030504040204" pitchFamily="34" charset="0"/>
                <a:ea typeface="Tahoma" panose="020B0604030504040204" pitchFamily="34" charset="0"/>
                <a:cs typeface="Tahoma" panose="020B0604030504040204" pitchFamily="34" charset="0"/>
              </a:rPr>
              <a:t>Lien à venir</a:t>
            </a:r>
          </a:p>
          <a:p>
            <a:pPr marL="0" lvl="1">
              <a:spcBef>
                <a:spcPts val="120"/>
              </a:spcBef>
              <a:defRPr/>
            </a:pPr>
            <a:endParaRPr lang="fr-FR" sz="1101" u="sng">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101" u="sng">
              <a:latin typeface="Tahoma" panose="020B0604030504040204" pitchFamily="34" charset="0"/>
              <a:ea typeface="Tahoma" panose="020B0604030504040204" pitchFamily="34" charset="0"/>
              <a:cs typeface="Tahoma" panose="020B0604030504040204" pitchFamily="34" charset="0"/>
            </a:endParaRPr>
          </a:p>
          <a:p>
            <a:pPr marL="0" lvl="1" defTabSz="915040">
              <a:lnSpc>
                <a:spcPts val="1501"/>
              </a:lnSpc>
              <a:defRPr/>
            </a:pP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https://www.has-sante.fr/upload/docs/application/pdf/2015-12/cours_module_2.pdf</a:t>
            </a: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t>​</a:t>
            </a:r>
          </a:p>
          <a:p>
            <a:pPr marL="0" lvl="1" defTabSz="915040">
              <a:lnSpc>
                <a:spcPts val="1501"/>
              </a:lnSpc>
              <a:defRPr/>
            </a:pP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https://www.academie-chirurgie.fr/admin/uploads/media/photo/0001/03/d7c959aab5238a7d264ac51d1d2e04183410d6bd.pdf</a:t>
            </a: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t>​</a:t>
            </a:r>
            <a:b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b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https://www.has-sante.fr/upload/docs/application/pdf/2016-02/presentation_check-list_securite_du_patient_au_bloc_operatoire.pdf</a:t>
            </a: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t>​</a:t>
            </a:r>
            <a:b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b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https://www.ctsnet.org/article/letter-guest-editor-nontechnical-skills-cardiothoracic-surgery</a:t>
            </a:r>
            <a:r>
              <a:rPr lang="fr-FR" sz="1001" b="1" u="heavy" spc="-45">
                <a:solidFill>
                  <a:srgbClr val="072E9E"/>
                </a:solidFill>
                <a:uFill>
                  <a:solidFill>
                    <a:srgbClr val="072E9E"/>
                  </a:solidFill>
                </a:uFill>
                <a:latin typeface="Tahoma" panose="020B0604030504040204" pitchFamily="34" charset="0"/>
                <a:ea typeface="Tahoma" panose="020B0604030504040204" pitchFamily="34" charset="0"/>
                <a:cs typeface="Tahoma" panose="020B0604030504040204" pitchFamily="34" charset="0"/>
              </a:rPr>
              <a:t>​</a:t>
            </a:r>
          </a:p>
        </p:txBody>
      </p:sp>
      <p:pic>
        <p:nvPicPr>
          <p:cNvPr id="10" name="Image 9">
            <a:extLst>
              <a:ext uri="{FF2B5EF4-FFF2-40B4-BE49-F238E27FC236}">
                <a16:creationId xmlns:a16="http://schemas.microsoft.com/office/drawing/2014/main" id="{4ED8E1A2-06E9-C782-C02D-1154BCA158B1}"/>
              </a:ext>
            </a:extLst>
          </p:cNvPr>
          <p:cNvPicPr>
            <a:picLocks noChangeAspect="1"/>
          </p:cNvPicPr>
          <p:nvPr/>
        </p:nvPicPr>
        <p:blipFill>
          <a:blip r:embed="rId6"/>
          <a:stretch>
            <a:fillRect/>
          </a:stretch>
        </p:blipFill>
        <p:spPr>
          <a:xfrm>
            <a:off x="2028672" y="9236075"/>
            <a:ext cx="2028742" cy="1229040"/>
          </a:xfrm>
          <a:prstGeom prst="rect">
            <a:avLst/>
          </a:prstGeom>
        </p:spPr>
      </p:pic>
    </p:spTree>
    <p:extLst>
      <p:ext uri="{BB962C8B-B14F-4D97-AF65-F5344CB8AC3E}">
        <p14:creationId xmlns:p14="http://schemas.microsoft.com/office/powerpoint/2010/main" val="1796946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639961"/>
            <a:ext cx="6318491" cy="7051416"/>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65349" y="1496277"/>
            <a:ext cx="7085407" cy="1715000"/>
          </a:xfrm>
          <a:solidFill>
            <a:schemeClr val="bg1"/>
          </a:solidFill>
        </p:spPr>
        <p:txBody>
          <a:bodyPr vert="horz" wrap="square" lIns="91508" tIns="45754" rIns="91508" bIns="45754" rtlCol="0" anchor="t">
            <a:noAutofit/>
          </a:bodyPr>
          <a:lstStyle/>
          <a:p>
            <a:pPr marL="12073" marR="5084">
              <a:lnSpc>
                <a:spcPts val="1501"/>
              </a:lnSpc>
              <a:spcBef>
                <a:spcPts val="395"/>
              </a:spcBef>
            </a:pPr>
            <a:endParaRPr lang="fr-FR" sz="1800" spc="-100" dirty="0">
              <a:cs typeface="Arial"/>
            </a:endParaRPr>
          </a:p>
          <a:p>
            <a:pPr marL="12073" marR="5084">
              <a:lnSpc>
                <a:spcPts val="1501"/>
              </a:lnSpc>
              <a:spcBef>
                <a:spcPts val="395"/>
              </a:spcBef>
            </a:pPr>
            <a:r>
              <a:rPr lang="fr-FR" sz="1800" spc="-100" dirty="0">
                <a:cs typeface="Arial"/>
              </a:rPr>
              <a:t>Groupe 1 : Salle Pont </a:t>
            </a:r>
            <a:r>
              <a:rPr lang="fr-FR" sz="1800" spc="-100" dirty="0" err="1">
                <a:cs typeface="Arial"/>
              </a:rPr>
              <a:t>Audemer</a:t>
            </a:r>
            <a:r>
              <a:rPr lang="fr-FR" sz="1800" spc="-100" dirty="0">
                <a:cs typeface="Arial"/>
              </a:rPr>
              <a:t> et salle Jumièges, 1</a:t>
            </a:r>
            <a:r>
              <a:rPr lang="fr-FR" sz="1800" spc="-100" baseline="30000" dirty="0">
                <a:cs typeface="Arial"/>
              </a:rPr>
              <a:t>er</a:t>
            </a:r>
            <a:r>
              <a:rPr lang="fr-FR" sz="1800" spc="-100" dirty="0">
                <a:cs typeface="Arial"/>
              </a:rPr>
              <a:t> étage </a:t>
            </a:r>
          </a:p>
          <a:p>
            <a:pPr marL="12073" marR="5084">
              <a:lnSpc>
                <a:spcPts val="1501"/>
              </a:lnSpc>
              <a:spcBef>
                <a:spcPts val="395"/>
              </a:spcBef>
            </a:pPr>
            <a:r>
              <a:rPr lang="fr-FR" sz="1800" spc="-100" dirty="0">
                <a:cs typeface="Arial"/>
              </a:rPr>
              <a:t>Groupe 2 : Salle Alençon et Chambre de simulation, 2</a:t>
            </a:r>
            <a:r>
              <a:rPr lang="fr-FR" sz="1800" spc="-100" baseline="30000" dirty="0">
                <a:cs typeface="Arial"/>
              </a:rPr>
              <a:t>ème</a:t>
            </a:r>
            <a:r>
              <a:rPr lang="fr-FR" sz="1800" spc="-100" dirty="0">
                <a:cs typeface="Arial"/>
              </a:rPr>
              <a:t> étage</a:t>
            </a: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33</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302466" y="7261292"/>
            <a:ext cx="6318492" cy="3410361"/>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Etudiants : </a:t>
            </a:r>
            <a:r>
              <a:rPr lang="fr-FR" sz="1601">
                <a:latin typeface="Tahoma"/>
                <a:cs typeface="Tahoma"/>
              </a:rPr>
              <a:t>24 étudiants  - en groupe de 12</a:t>
            </a:r>
          </a:p>
          <a:p>
            <a:pPr marL="285950" indent="-285950">
              <a:spcBef>
                <a:spcPts val="120"/>
              </a:spcBef>
              <a:buFont typeface="Arial" panose="020B0604020202020204" pitchFamily="34" charset="0"/>
              <a:buChar char="•"/>
              <a:defRPr/>
            </a:pPr>
            <a:r>
              <a:rPr lang="fr-FR" sz="1601" u="sng">
                <a:latin typeface="Tahoma"/>
                <a:cs typeface="Tahoma"/>
              </a:rPr>
              <a:t>Encadrants :</a:t>
            </a:r>
            <a:r>
              <a:rPr lang="fr-FR" sz="1601">
                <a:latin typeface="Tahoma"/>
                <a:cs typeface="Tahoma"/>
              </a:rPr>
              <a:t> 1 association de patients, 2 psychologues de Rouen</a:t>
            </a:r>
          </a:p>
          <a:p>
            <a:pPr marL="285950" indent="-285950">
              <a:spcBef>
                <a:spcPts val="120"/>
              </a:spcBef>
              <a:buFont typeface="Arial" panose="020B0604020202020204" pitchFamily="34" charset="0"/>
              <a:buChar char="•"/>
              <a:defRPr/>
            </a:pPr>
            <a:r>
              <a:rPr lang="fr-FR" sz="1601" u="sng">
                <a:latin typeface="Tahoma"/>
                <a:cs typeface="Tahoma"/>
              </a:rPr>
              <a:t>Durée </a:t>
            </a:r>
            <a:r>
              <a:rPr lang="fr-FR" sz="1601">
                <a:latin typeface="Tahoma"/>
                <a:cs typeface="Tahoma"/>
              </a:rPr>
              <a:t>: Briefing 10 min &amp; 50 min/scénario</a:t>
            </a:r>
          </a:p>
          <a:p>
            <a:pPr marL="285950" indent="-285950">
              <a:spcBef>
                <a:spcPts val="120"/>
              </a:spcBef>
              <a:buFont typeface="Arial" panose="020B0604020202020204" pitchFamily="34" charset="0"/>
              <a:buChar char="•"/>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 </a:t>
            </a:r>
          </a:p>
          <a:p>
            <a:pPr marL="743470" lvl="1" indent="-285950">
              <a:spcBef>
                <a:spcPts val="120"/>
              </a:spcBef>
              <a:buFont typeface="Courier New" panose="02070309020205020404" pitchFamily="49" charset="0"/>
              <a:buChar char="o"/>
              <a:defRPr/>
            </a:pPr>
            <a:r>
              <a:rPr lang="fr-FR" sz="1601">
                <a:latin typeface="Tahoma"/>
                <a:cs typeface="Tahoma"/>
              </a:rPr>
              <a:t>Être sensibilisé à l’importance de l’aspect relation de soin de la pratique professionnelle du chirurgien CTCV.</a:t>
            </a:r>
          </a:p>
          <a:p>
            <a:pPr marL="743470" lvl="1" indent="-285950">
              <a:spcBef>
                <a:spcPts val="120"/>
              </a:spcBef>
              <a:buFont typeface="Courier New" panose="02070309020205020404" pitchFamily="49" charset="0"/>
              <a:buChar char="o"/>
              <a:defRPr/>
            </a:pPr>
            <a:r>
              <a:rPr lang="fr-FR" sz="1601">
                <a:latin typeface="Tahoma"/>
                <a:cs typeface="Tahoma"/>
              </a:rPr>
              <a:t>À travers des jeux de rôles, expérimenter des approches collaboratives avec les patients.</a:t>
            </a:r>
          </a:p>
          <a:p>
            <a:pPr>
              <a:spcBef>
                <a:spcPts val="120"/>
              </a:spcBef>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 </a:t>
            </a:r>
            <a:r>
              <a:rPr lang="fr-FR" sz="1601">
                <a:latin typeface="Tahoma"/>
                <a:cs typeface="Tahoma"/>
              </a:rPr>
              <a:t>grille d’évaluation OSATS définie par le Collège </a:t>
            </a:r>
            <a:r>
              <a:rPr lang="fr-FR" sz="1601">
                <a:latin typeface="Tahoma"/>
                <a:ea typeface="Tahoma"/>
                <a:cs typeface="Tahoma"/>
              </a:rPr>
              <a:t>(TBD)</a:t>
            </a:r>
            <a:endParaRPr lang="fr-FR" sz="1601">
              <a:latin typeface="Tahoma" panose="020B0604030504040204" pitchFamily="34" charset="0"/>
              <a:ea typeface="Tahoma" panose="020B0604030504040204" pitchFamily="34" charset="0"/>
              <a:cs typeface="Tahoma" panose="020B0604030504040204" pitchFamily="34" charset="0"/>
            </a:endParaRPr>
          </a:p>
          <a:p>
            <a:pPr>
              <a:spcBef>
                <a:spcPts val="120"/>
              </a:spcBef>
              <a:defRPr/>
            </a:pPr>
            <a:endParaRPr lang="fr-FR" sz="1601">
              <a:latin typeface="Tahoma"/>
              <a:cs typeface="Tahoma"/>
            </a:endParaRPr>
          </a:p>
        </p:txBody>
      </p:sp>
      <p:sp>
        <p:nvSpPr>
          <p:cNvPr id="14" name="Rectangle : coins arrondis 13">
            <a:extLst>
              <a:ext uri="{FF2B5EF4-FFF2-40B4-BE49-F238E27FC236}">
                <a16:creationId xmlns:a16="http://schemas.microsoft.com/office/drawing/2014/main" id="{DA3BF381-6371-9F20-455F-54475A332B33}"/>
              </a:ext>
            </a:extLst>
          </p:cNvPr>
          <p:cNvSpPr/>
          <p:nvPr/>
        </p:nvSpPr>
        <p:spPr>
          <a:xfrm>
            <a:off x="5271608" y="349133"/>
            <a:ext cx="1830035" cy="718460"/>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chemeClr val="bg1"/>
                </a:solidFill>
                <a:ea typeface="+mj-ea"/>
                <a:cs typeface="+mj-cs"/>
              </a:rPr>
              <a:t>60 min</a:t>
            </a:r>
          </a:p>
        </p:txBody>
      </p:sp>
      <p:pic>
        <p:nvPicPr>
          <p:cNvPr id="8" name="Image 7">
            <a:extLst>
              <a:ext uri="{FF2B5EF4-FFF2-40B4-BE49-F238E27FC236}">
                <a16:creationId xmlns:a16="http://schemas.microsoft.com/office/drawing/2014/main" id="{42CCE94B-10CC-767E-837A-0951EDA829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407" y="3984931"/>
            <a:ext cx="4696981" cy="3131321"/>
          </a:xfrm>
          <a:prstGeom prst="rect">
            <a:avLst/>
          </a:prstGeom>
        </p:spPr>
      </p:pic>
      <p:sp>
        <p:nvSpPr>
          <p:cNvPr id="3" name="Titre 1">
            <a:extLst>
              <a:ext uri="{FF2B5EF4-FFF2-40B4-BE49-F238E27FC236}">
                <a16:creationId xmlns:a16="http://schemas.microsoft.com/office/drawing/2014/main" id="{126D1DEE-2E63-75F2-E103-2AF1D663E267}"/>
              </a:ext>
            </a:extLst>
          </p:cNvPr>
          <p:cNvSpPr>
            <a:spLocks noGrp="1"/>
          </p:cNvSpPr>
          <p:nvPr>
            <p:ph type="title"/>
          </p:nvPr>
        </p:nvSpPr>
        <p:spPr>
          <a:xfrm>
            <a:off x="377221" y="599412"/>
            <a:ext cx="4932211" cy="1076116"/>
          </a:xfrm>
        </p:spPr>
        <p:txBody>
          <a:bodyPr>
            <a:normAutofit/>
          </a:bodyPr>
          <a:lstStyle/>
          <a:p>
            <a:pPr algn="l" defTabSz="915040" rtl="0">
              <a:lnSpc>
                <a:spcPct val="90000"/>
              </a:lnSpc>
              <a:spcBef>
                <a:spcPts val="1001"/>
              </a:spcBef>
              <a:defRPr/>
            </a:pPr>
            <a:r>
              <a:rPr lang="fr-FR" sz="3202" b="1" kern="1200" spc="-90">
                <a:solidFill>
                  <a:schemeClr val="accent6">
                    <a:lumMod val="50000"/>
                  </a:schemeClr>
                </a:solidFill>
                <a:latin typeface="Calibri" panose="020F0502020204030204"/>
                <a:ea typeface="+mn-ea"/>
                <a:cs typeface="+mn-cs"/>
              </a:rPr>
              <a:t>Programme 1</a:t>
            </a:r>
            <a:br>
              <a:rPr lang="fr-FR" sz="3202" b="1" kern="1200" spc="-90">
                <a:solidFill>
                  <a:schemeClr val="accent6">
                    <a:lumMod val="50000"/>
                  </a:schemeClr>
                </a:solidFill>
                <a:latin typeface="Calibri" panose="020F0502020204030204"/>
                <a:ea typeface="+mn-ea"/>
                <a:cs typeface="+mn-cs"/>
              </a:rPr>
            </a:br>
            <a:r>
              <a:rPr lang="fr-FR" sz="3803" b="1" kern="1200" spc="-90">
                <a:solidFill>
                  <a:schemeClr val="accent6">
                    <a:lumMod val="50000"/>
                  </a:schemeClr>
                </a:solidFill>
                <a:latin typeface="Calibri" panose="020F0502020204030204"/>
                <a:ea typeface="+mn-ea"/>
                <a:cs typeface="+mn-cs"/>
              </a:rPr>
              <a:t>Relation de soin</a:t>
            </a:r>
          </a:p>
        </p:txBody>
      </p:sp>
    </p:spTree>
    <p:extLst>
      <p:ext uri="{BB962C8B-B14F-4D97-AF65-F5344CB8AC3E}">
        <p14:creationId xmlns:p14="http://schemas.microsoft.com/office/powerpoint/2010/main" val="5174752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005181"/>
            <a:ext cx="7032490" cy="868619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235547" y="627252"/>
            <a:ext cx="7085407" cy="1377929"/>
          </a:xfrm>
        </p:spPr>
        <p:txBody>
          <a:bodyPr>
            <a:normAutofit/>
          </a:bodyPr>
          <a:lstStyle/>
          <a:p>
            <a:pPr marL="12709">
              <a:lnSpc>
                <a:spcPts val="3072"/>
              </a:lnSpc>
              <a:spcBef>
                <a:spcPts val="115"/>
              </a:spcBef>
              <a:defRPr/>
            </a:pPr>
            <a:r>
              <a:rPr lang="fr-FR" b="1" spc="-10" dirty="0">
                <a:solidFill>
                  <a:schemeClr val="accent6">
                    <a:lumMod val="75000"/>
                  </a:schemeClr>
                </a:solidFill>
                <a:ea typeface="+mj-ea"/>
                <a:cs typeface="Arial"/>
              </a:rPr>
              <a:t>Prérequis</a:t>
            </a:r>
            <a:endParaRPr lang="fr-FR" b="1" dirty="0">
              <a:solidFill>
                <a:schemeClr val="accent6">
                  <a:lumMod val="75000"/>
                </a:schemeClr>
              </a:solidFill>
              <a:ea typeface="+mj-ea"/>
              <a:cs typeface="Arial"/>
            </a:endParaRPr>
          </a:p>
          <a:p>
            <a:pPr marL="12709" defTabSz="915040">
              <a:lnSpc>
                <a:spcPts val="3072"/>
              </a:lnSpc>
              <a:spcBef>
                <a:spcPts val="115"/>
              </a:spcBef>
              <a:defRPr/>
            </a:pPr>
            <a:r>
              <a:rPr lang="fr-FR" b="1" spc="-10" dirty="0">
                <a:solidFill>
                  <a:schemeClr val="accent6">
                    <a:lumMod val="75000"/>
                  </a:schemeClr>
                </a:solidFill>
                <a:ea typeface="+mj-ea"/>
                <a:cs typeface="Arial"/>
              </a:rPr>
              <a:t>Relation de soin</a:t>
            </a:r>
          </a:p>
          <a:p>
            <a:pPr marL="12709" defTabSz="915040">
              <a:lnSpc>
                <a:spcPts val="3072"/>
              </a:lnSpc>
              <a:defRPr/>
            </a:pP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FR" sz="2001" dirty="0">
              <a:cs typeface="Arial"/>
            </a:endParaRPr>
          </a:p>
          <a:p>
            <a:pPr marL="12709" algn="ctr" defTabSz="915040">
              <a:lnSpc>
                <a:spcPts val="3072"/>
              </a:lnSpc>
              <a:defRPr/>
            </a:pPr>
            <a:endParaRPr lang="fr-NC" sz="2001" b="1" u="heavy" spc="-45" dirty="0">
              <a:solidFill>
                <a:srgbClr val="072E9E"/>
              </a:solidFill>
              <a:uFill>
                <a:solidFill>
                  <a:srgbClr val="072E9E"/>
                </a:solidFill>
              </a:uFill>
              <a:cs typeface="Arial"/>
            </a:endParaRPr>
          </a:p>
          <a:p>
            <a:pPr marL="888351" algn="ctr">
              <a:spcBef>
                <a:spcPts val="2887"/>
              </a:spcBef>
            </a:pPr>
            <a:endParaRPr lang="fr-NC" sz="2001" b="1" u="heavy" spc="-45" dirty="0">
              <a:solidFill>
                <a:srgbClr val="072E9E"/>
              </a:solidFill>
              <a:uFill>
                <a:solidFill>
                  <a:srgbClr val="072E9E"/>
                </a:solidFill>
              </a:uFill>
              <a:cs typeface="Arial"/>
            </a:endParaRPr>
          </a:p>
          <a:p>
            <a:pPr marL="888351" algn="ctr">
              <a:spcBef>
                <a:spcPts val="2887"/>
              </a:spcBef>
            </a:pPr>
            <a:endParaRPr lang="fr-FR" sz="2001"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34</a:t>
            </a:fld>
            <a:endParaRPr lang="fr-FR">
              <a:highlight>
                <a:srgbClr val="008000"/>
              </a:highlight>
            </a:endParaRPr>
          </a:p>
        </p:txBody>
      </p:sp>
      <p:sp>
        <p:nvSpPr>
          <p:cNvPr id="6" name="ZoneTexte 5">
            <a:extLst>
              <a:ext uri="{FF2B5EF4-FFF2-40B4-BE49-F238E27FC236}">
                <a16:creationId xmlns:a16="http://schemas.microsoft.com/office/drawing/2014/main" id="{94C275B1-424E-65D2-0324-D352FF95221C}"/>
              </a:ext>
            </a:extLst>
          </p:cNvPr>
          <p:cNvSpPr txBox="1"/>
          <p:nvPr/>
        </p:nvSpPr>
        <p:spPr>
          <a:xfrm>
            <a:off x="196598" y="2005181"/>
            <a:ext cx="6954598" cy="7324954"/>
          </a:xfrm>
          <a:prstGeom prst="rect">
            <a:avLst/>
          </a:prstGeom>
          <a:noFill/>
        </p:spPr>
        <p:txBody>
          <a:bodyPr wrap="square" rtlCol="0">
            <a:spAutoFit/>
          </a:bodyPr>
          <a:lstStyle/>
          <a:p>
            <a:pPr algn="ctr"/>
            <a:r>
              <a:rPr lang="fr-FR" sz="1201" b="1" u="sng" dirty="0">
                <a:solidFill>
                  <a:srgbClr val="000000"/>
                </a:solidFill>
                <a:latin typeface="Lato" panose="020F0502020204030203" pitchFamily="34" charset="0"/>
              </a:rPr>
              <a:t>La simulation</a:t>
            </a:r>
          </a:p>
          <a:p>
            <a:pPr algn="ctr"/>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Cadre de la simulation : assurer une sécurité psychologique avec un cadre bienveillant permettant à tous les participants de s’exprimer sans crainte.  </a:t>
            </a:r>
          </a:p>
          <a:p>
            <a:pPr algn="l"/>
            <a:r>
              <a:rPr lang="fr-FR" sz="1201" dirty="0">
                <a:solidFill>
                  <a:srgbClr val="000000"/>
                </a:solidFill>
                <a:latin typeface="Lato" panose="020F0502020204030203" pitchFamily="34" charset="0"/>
              </a:rPr>
              <a:t>L’utilisation de la simulation a pour intérêt la mise en pratique de situations au plus près du réel avec l’importance du débriefing. La simulation permet d’améliorer les compétences et connaissances du soignant pour améliorer la qualité du soin : </a:t>
            </a:r>
          </a:p>
          <a:p>
            <a:pPr lvl="1">
              <a:buFont typeface="Arial" panose="020B0604020202020204" pitchFamily="34" charset="0"/>
              <a:buChar char="•"/>
            </a:pPr>
            <a:r>
              <a:rPr lang="fr-FR" sz="1201" dirty="0">
                <a:solidFill>
                  <a:srgbClr val="000000"/>
                </a:solidFill>
                <a:latin typeface="Lato" panose="020F0502020204030203" pitchFamily="34" charset="0"/>
              </a:rPr>
              <a:t>Améliorer les compétences, les connaissances, l’esprit critique, mieux se connaître soi-même </a:t>
            </a:r>
          </a:p>
          <a:p>
            <a:pPr lvl="1">
              <a:buFont typeface="Arial" panose="020B0604020202020204" pitchFamily="34" charset="0"/>
              <a:buChar char="•"/>
            </a:pPr>
            <a:r>
              <a:rPr lang="fr-FR" sz="1201" dirty="0">
                <a:solidFill>
                  <a:srgbClr val="000000"/>
                </a:solidFill>
                <a:latin typeface="Lato" panose="020F0502020204030203" pitchFamily="34" charset="0"/>
              </a:rPr>
              <a:t>Analyser sa pratique professionnelle </a:t>
            </a:r>
          </a:p>
          <a:p>
            <a:pPr lvl="1">
              <a:buFont typeface="Arial" panose="020B0604020202020204" pitchFamily="34" charset="0"/>
              <a:buChar char="•"/>
            </a:pPr>
            <a:r>
              <a:rPr lang="fr-FR" sz="1201" dirty="0">
                <a:solidFill>
                  <a:srgbClr val="000000"/>
                </a:solidFill>
                <a:latin typeface="Lato" panose="020F0502020204030203" pitchFamily="34" charset="0"/>
              </a:rPr>
              <a:t>Apprendre à faire face à des situations complexes  </a:t>
            </a:r>
          </a:p>
          <a:p>
            <a:pPr lvl="1">
              <a:buFont typeface="Arial" panose="020B0604020202020204" pitchFamily="34" charset="0"/>
              <a:buChar char="•"/>
            </a:pPr>
            <a:endParaRPr lang="fr-FR" sz="1201" dirty="0">
              <a:solidFill>
                <a:srgbClr val="000000"/>
              </a:solidFill>
              <a:latin typeface="Lato" panose="020F0502020204030203" pitchFamily="34" charset="0"/>
            </a:endParaRPr>
          </a:p>
          <a:p>
            <a:pPr lvl="1">
              <a:buFont typeface="Arial" panose="020B0604020202020204" pitchFamily="34" charset="0"/>
              <a:buChar char="•"/>
            </a:pPr>
            <a:endParaRPr lang="fr-FR" sz="1201" u="sng" dirty="0">
              <a:solidFill>
                <a:srgbClr val="000000"/>
              </a:solidFill>
              <a:latin typeface="Lato" panose="020F0502020204030203" pitchFamily="34" charset="0"/>
            </a:endParaRPr>
          </a:p>
          <a:p>
            <a:pPr algn="ctr"/>
            <a:r>
              <a:rPr lang="fr-FR" sz="1201" b="1" u="sng" dirty="0">
                <a:solidFill>
                  <a:srgbClr val="000000"/>
                </a:solidFill>
                <a:latin typeface="Lato" panose="020F0502020204030203" pitchFamily="34" charset="0"/>
              </a:rPr>
              <a:t>La relation de soins</a:t>
            </a:r>
          </a:p>
          <a:p>
            <a:pPr algn="ctr"/>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La relation entre patient et médecin va au-delà des actes techniques et soins physiques. Il y a les échanges verbaux mais aussi non-verbaux qui sont une composante relationnelle subjective. Cela influence la qualité de la prise en charge.  </a:t>
            </a:r>
          </a:p>
          <a:p>
            <a:pPr algn="l"/>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Les enjeux relationnels sont multiples :  </a:t>
            </a:r>
          </a:p>
          <a:p>
            <a:pPr lvl="1">
              <a:buFont typeface="Arial" panose="020B0604020202020204" pitchFamily="34" charset="0"/>
              <a:buChar char="•"/>
            </a:pPr>
            <a:r>
              <a:rPr lang="fr-FR" sz="1201" dirty="0">
                <a:solidFill>
                  <a:srgbClr val="000000"/>
                </a:solidFill>
                <a:latin typeface="Lato" panose="020F0502020204030203" pitchFamily="34" charset="0"/>
              </a:rPr>
              <a:t>Soignant – malade </a:t>
            </a:r>
          </a:p>
          <a:p>
            <a:pPr lvl="1">
              <a:buFont typeface="Arial" panose="020B0604020202020204" pitchFamily="34" charset="0"/>
              <a:buChar char="•"/>
            </a:pPr>
            <a:r>
              <a:rPr lang="fr-FR" sz="1201" dirty="0">
                <a:solidFill>
                  <a:srgbClr val="000000"/>
                </a:solidFill>
                <a:latin typeface="Lato" panose="020F0502020204030203" pitchFamily="34" charset="0"/>
              </a:rPr>
              <a:t>Soignant – famille/proches </a:t>
            </a:r>
          </a:p>
          <a:p>
            <a:pPr lvl="1">
              <a:buFont typeface="Arial" panose="020B0604020202020204" pitchFamily="34" charset="0"/>
              <a:buChar char="•"/>
            </a:pPr>
            <a:r>
              <a:rPr lang="fr-FR" sz="1201" dirty="0">
                <a:solidFill>
                  <a:srgbClr val="000000"/>
                </a:solidFill>
                <a:latin typeface="Lato" panose="020F0502020204030203" pitchFamily="34" charset="0"/>
              </a:rPr>
              <a:t>Entre soignants </a:t>
            </a:r>
          </a:p>
          <a:p>
            <a:pPr lvl="1"/>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Actuellement, la relation thérapeutique est davantage horizontale permettant la décision partagée avec le patient. Le médecin doit dont rechercher les préférences du patient en l’informant des différentes possibilités selon la gravité de la situation.  </a:t>
            </a:r>
          </a:p>
          <a:p>
            <a:pPr algn="l"/>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La communication des informations doit donc être adaptée, compréhensible. Pour cela, le soignant peut, par exemple, utiliser la reformulation. Il y a aussi la possibilité de reprendre l’ensemble des informations dans un second temps lors d’un deuxième rendez-vous. En effet, il y a une différence entre la temporalité psychique et la temporalité médicale.  </a:t>
            </a:r>
          </a:p>
          <a:p>
            <a:pPr algn="l"/>
            <a:endParaRPr lang="fr-FR" sz="1201" dirty="0">
              <a:solidFill>
                <a:srgbClr val="000000"/>
              </a:solidFill>
              <a:latin typeface="Lato" panose="020F0502020204030203" pitchFamily="34" charset="0"/>
            </a:endParaRPr>
          </a:p>
          <a:p>
            <a:pPr algn="l"/>
            <a:r>
              <a:rPr lang="fr-FR" sz="1201" dirty="0">
                <a:solidFill>
                  <a:srgbClr val="000000"/>
                </a:solidFill>
                <a:latin typeface="Lato" panose="020F0502020204030203" pitchFamily="34" charset="0"/>
              </a:rPr>
              <a:t>La qualité de la communication a une incidence sur la satisfaction du patient et donc sur l’alliance thérapeutique. Le médecin, le soignant doit être à l’écoute. Sa manière d’informer déterminera l’acceptation du diagnostic / des recommandations. De plus, il est important de répondre aux différentes inquiétudes des patients.  </a:t>
            </a:r>
          </a:p>
          <a:p>
            <a:pPr marL="0" lvl="1">
              <a:spcBef>
                <a:spcPts val="120"/>
              </a:spcBef>
              <a:defRPr/>
            </a:pPr>
            <a:endParaRPr lang="fr-FR" sz="1201" u="sng" dirty="0">
              <a:latin typeface="Tahoma" panose="020B0604030504040204" pitchFamily="34" charset="0"/>
              <a:ea typeface="Tahoma" panose="020B0604030504040204" pitchFamily="34" charset="0"/>
              <a:cs typeface="Tahoma" panose="020B0604030504040204" pitchFamily="34" charset="0"/>
            </a:endParaRPr>
          </a:p>
          <a:p>
            <a:pPr marL="0" lvl="1">
              <a:spcBef>
                <a:spcPts val="120"/>
              </a:spcBef>
              <a:defRPr/>
            </a:pPr>
            <a:endParaRPr lang="fr-FR" sz="120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6815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2" y="1082844"/>
            <a:ext cx="7110382" cy="961690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35</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3" y="1061937"/>
            <a:ext cx="6954598" cy="9530190"/>
          </a:xfrm>
          <a:prstGeom prst="rect">
            <a:avLst/>
          </a:prstGeom>
          <a:noFill/>
        </p:spPr>
        <p:txBody>
          <a:bodyPr wrap="square" rtlCol="0">
            <a:spAutoFit/>
          </a:bodyPr>
          <a:lstStyle/>
          <a:p>
            <a:pPr algn="ctr"/>
            <a:r>
              <a:rPr lang="fr-FR" sz="1201" b="1" u="sng">
                <a:solidFill>
                  <a:srgbClr val="000000"/>
                </a:solidFill>
                <a:latin typeface="Lato" panose="020F0502020204030203" pitchFamily="34" charset="0"/>
              </a:rPr>
              <a:t>Exploration de la maladie ainsi que du vécu, de l’expérience de la maladie par le patient</a:t>
            </a:r>
          </a:p>
          <a:p>
            <a:pPr algn="ctr"/>
            <a:endParaRPr lang="fr-FR" sz="1201">
              <a:solidFill>
                <a:srgbClr val="000000"/>
              </a:solidFill>
              <a:latin typeface="Lato" panose="020F0502020204030203" pitchFamily="34" charset="0"/>
            </a:endParaRPr>
          </a:p>
          <a:p>
            <a:pPr algn="l"/>
            <a:r>
              <a:rPr lang="fr-FR" sz="1201" b="1" u="sng">
                <a:solidFill>
                  <a:srgbClr val="000000"/>
                </a:solidFill>
                <a:latin typeface="Lato" panose="020F0502020204030203" pitchFamily="34" charset="0"/>
              </a:rPr>
              <a:t>Lors de l’entretien : </a:t>
            </a:r>
            <a:endParaRPr lang="fr-FR" sz="1201" u="sng">
              <a:solidFill>
                <a:srgbClr val="000000"/>
              </a:solidFill>
              <a:latin typeface="Lato" panose="020F0502020204030203" pitchFamily="34" charset="0"/>
            </a:endParaRPr>
          </a:p>
          <a:p>
            <a:pPr algn="l">
              <a:buFont typeface="+mj-lt"/>
              <a:buAutoNum type="arabicPeriod"/>
            </a:pPr>
            <a:r>
              <a:rPr lang="fr-FR" sz="1201" b="1">
                <a:solidFill>
                  <a:srgbClr val="000000"/>
                </a:solidFill>
                <a:latin typeface="Lato" panose="020F0502020204030203" pitchFamily="34" charset="0"/>
              </a:rPr>
              <a:t>Se présenter</a:t>
            </a:r>
            <a:r>
              <a:rPr lang="fr-FR" sz="1201">
                <a:solidFill>
                  <a:srgbClr val="000000"/>
                </a:solidFill>
                <a:latin typeface="Lato" panose="020F0502020204030203" pitchFamily="34" charset="0"/>
              </a:rPr>
              <a:t> </a:t>
            </a:r>
          </a:p>
          <a:p>
            <a:pPr>
              <a:buFont typeface="+mj-lt"/>
              <a:buAutoNum type="arabicPeriod"/>
            </a:pPr>
            <a:r>
              <a:rPr lang="fr-FR" sz="1201" b="1">
                <a:solidFill>
                  <a:srgbClr val="000000"/>
                </a:solidFill>
                <a:latin typeface="Lato" panose="020F0502020204030203" pitchFamily="34" charset="0"/>
              </a:rPr>
              <a:t>Identifier les personnes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 Si accompagnants : demander l’autorisation au patient s’ils peuvent rester </a:t>
            </a:r>
          </a:p>
          <a:p>
            <a:pPr algn="l">
              <a:buFont typeface="+mj-lt"/>
              <a:buAutoNum type="arabicPeriod" startAt="3"/>
            </a:pPr>
            <a:r>
              <a:rPr lang="fr-FR" sz="1201" b="1">
                <a:solidFill>
                  <a:srgbClr val="000000"/>
                </a:solidFill>
                <a:latin typeface="Lato" panose="020F0502020204030203" pitchFamily="34" charset="0"/>
              </a:rPr>
              <a:t>Reprendre la prise en charge/ l’historique de la prise en charge :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 Contextualiser : savoir où en est le patient </a:t>
            </a:r>
          </a:p>
          <a:p>
            <a:pPr algn="l">
              <a:buFont typeface="+mj-lt"/>
              <a:buAutoNum type="arabicPeriod" startAt="4"/>
            </a:pPr>
            <a:r>
              <a:rPr lang="fr-FR" sz="1201" b="1">
                <a:solidFill>
                  <a:srgbClr val="000000"/>
                </a:solidFill>
                <a:latin typeface="Lato" panose="020F0502020204030203" pitchFamily="34" charset="0"/>
              </a:rPr>
              <a:t>Explication :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 Donner l’information : éviter la banalisation (%, « c’est classique »…) : importance de la subjectivation du patient.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 Si opération/traitement : expliquer la démarche à suivre ; la planification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Favoriser les décisions partagées pour discuter du plan d’action  </a:t>
            </a:r>
          </a:p>
          <a:p>
            <a:pPr algn="l"/>
            <a:r>
              <a:rPr lang="fr-FR" sz="1201" b="1">
                <a:solidFill>
                  <a:srgbClr val="000000"/>
                </a:solidFill>
                <a:latin typeface="Lato" panose="020F0502020204030203" pitchFamily="34" charset="0"/>
              </a:rPr>
              <a:t>Il est essentiel de prêter attention au langage verbal et non verbal (celui du patient mais aussi le vôtre), c’est le patient qui guide la communication.</a:t>
            </a:r>
          </a:p>
          <a:p>
            <a:pPr algn="l"/>
            <a:endParaRPr lang="fr-FR" sz="1201">
              <a:solidFill>
                <a:srgbClr val="000000"/>
              </a:solidFill>
              <a:latin typeface="Lato" panose="020F0502020204030203" pitchFamily="34" charset="0"/>
            </a:endParaRPr>
          </a:p>
          <a:p>
            <a:pPr algn="l"/>
            <a:r>
              <a:rPr lang="fr-FR" sz="1201" b="1" u="sng">
                <a:solidFill>
                  <a:srgbClr val="000000"/>
                </a:solidFill>
                <a:latin typeface="Lato" panose="020F0502020204030203" pitchFamily="34" charset="0"/>
              </a:rPr>
              <a:t>Le langage verbal</a:t>
            </a:r>
          </a:p>
          <a:p>
            <a:pPr algn="l"/>
            <a:endParaRPr lang="fr-FR" sz="1201">
              <a:solidFill>
                <a:srgbClr val="000000"/>
              </a:solidFill>
              <a:latin typeface="Lato" panose="020F0502020204030203" pitchFamily="34" charset="0"/>
            </a:endParaRPr>
          </a:p>
          <a:p>
            <a:pPr algn="l"/>
            <a:r>
              <a:rPr lang="fr-FR" sz="1201">
                <a:solidFill>
                  <a:srgbClr val="000000"/>
                </a:solidFill>
                <a:latin typeface="Lato" panose="020F0502020204030203" pitchFamily="34" charset="0"/>
              </a:rPr>
              <a:t>–&gt; </a:t>
            </a:r>
            <a:r>
              <a:rPr lang="fr-FR" sz="1201" b="1">
                <a:solidFill>
                  <a:srgbClr val="000000"/>
                </a:solidFill>
                <a:latin typeface="Lato" panose="020F0502020204030203" pitchFamily="34" charset="0"/>
              </a:rPr>
              <a:t>Ecoute active : </a:t>
            </a:r>
            <a:r>
              <a:rPr lang="fr-FR" sz="1201">
                <a:solidFill>
                  <a:srgbClr val="000000"/>
                </a:solidFill>
                <a:latin typeface="Lato" panose="020F0502020204030203" pitchFamily="34" charset="0"/>
              </a:rPr>
              <a:t> </a:t>
            </a:r>
          </a:p>
          <a:p>
            <a:r>
              <a:rPr lang="fr-FR" sz="1201">
                <a:solidFill>
                  <a:srgbClr val="000000"/>
                </a:solidFill>
                <a:latin typeface="Lato" panose="020F0502020204030203" pitchFamily="34" charset="0"/>
              </a:rPr>
              <a:t>* </a:t>
            </a:r>
            <a:r>
              <a:rPr lang="fr-FR" sz="1201" b="1">
                <a:solidFill>
                  <a:srgbClr val="000000"/>
                </a:solidFill>
                <a:latin typeface="Lato" panose="020F0502020204030203" pitchFamily="34" charset="0"/>
              </a:rPr>
              <a:t>Préciser le message de l’interlocuteur :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Exemple : « Si j’ai bien compris vous… » </a:t>
            </a:r>
          </a:p>
          <a:p>
            <a:pPr algn="l"/>
            <a:r>
              <a:rPr lang="fr-FR" sz="1201">
                <a:solidFill>
                  <a:srgbClr val="000000"/>
                </a:solidFill>
                <a:latin typeface="Lato" panose="020F0502020204030203" pitchFamily="34" charset="0"/>
              </a:rPr>
              <a:t>* </a:t>
            </a:r>
            <a:r>
              <a:rPr lang="fr-FR" sz="1201" b="1">
                <a:solidFill>
                  <a:srgbClr val="000000"/>
                </a:solidFill>
                <a:latin typeface="Lato" panose="020F0502020204030203" pitchFamily="34" charset="0"/>
              </a:rPr>
              <a:t>Ne pas négliger les silences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Permet de donner un temps de réflexion aux patients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Intégration de l’information par le patient  </a:t>
            </a:r>
          </a:p>
          <a:p>
            <a:pPr algn="l"/>
            <a:endParaRPr lang="fr-FR" sz="1201">
              <a:solidFill>
                <a:srgbClr val="000000"/>
              </a:solidFill>
              <a:latin typeface="Lato" panose="020F0502020204030203" pitchFamily="34" charset="0"/>
            </a:endParaRPr>
          </a:p>
          <a:p>
            <a:pPr algn="l"/>
            <a:r>
              <a:rPr lang="fr-FR" sz="1201" b="1" u="sng">
                <a:solidFill>
                  <a:srgbClr val="000000"/>
                </a:solidFill>
                <a:latin typeface="Lato" panose="020F0502020204030203" pitchFamily="34" charset="0"/>
              </a:rPr>
              <a:t>Le langage non-verbal : </a:t>
            </a:r>
            <a:endParaRPr lang="fr-FR" sz="1201" u="sng">
              <a:solidFill>
                <a:srgbClr val="000000"/>
              </a:solidFill>
              <a:latin typeface="Lato" panose="020F0502020204030203" pitchFamily="34" charset="0"/>
            </a:endParaRPr>
          </a:p>
          <a:p>
            <a:pPr algn="l"/>
            <a:r>
              <a:rPr lang="fr-FR" sz="1201">
                <a:solidFill>
                  <a:srgbClr val="000000"/>
                </a:solidFill>
                <a:latin typeface="Lato" panose="020F0502020204030203" pitchFamily="34" charset="0"/>
              </a:rPr>
              <a:t>* </a:t>
            </a:r>
            <a:r>
              <a:rPr lang="fr-FR" sz="1201" b="1">
                <a:solidFill>
                  <a:srgbClr val="000000"/>
                </a:solidFill>
                <a:latin typeface="Lato" panose="020F0502020204030203" pitchFamily="34" charset="0"/>
              </a:rPr>
              <a:t>Chez le patient  – par exemple :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Contact visuel (absent, présent ?)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Agitation ?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Tension corporelle ? </a:t>
            </a:r>
          </a:p>
          <a:p>
            <a:pPr algn="l"/>
            <a:r>
              <a:rPr lang="fr-FR" sz="1201">
                <a:solidFill>
                  <a:srgbClr val="000000"/>
                </a:solidFill>
                <a:latin typeface="Lato" panose="020F0502020204030203" pitchFamily="34" charset="0"/>
              </a:rPr>
              <a:t>* </a:t>
            </a:r>
            <a:r>
              <a:rPr lang="fr-FR" sz="1201" b="1">
                <a:solidFill>
                  <a:srgbClr val="000000"/>
                </a:solidFill>
                <a:latin typeface="Lato" panose="020F0502020204030203" pitchFamily="34" charset="0"/>
              </a:rPr>
              <a:t>Chez le professionnel : par exemple :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Proximité/distance avec le patient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Contact visuel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&gt;&gt; Position sur la chaise </a:t>
            </a:r>
          </a:p>
          <a:p>
            <a:pPr algn="l"/>
            <a:endParaRPr lang="fr-FR" sz="1201">
              <a:solidFill>
                <a:srgbClr val="000000"/>
              </a:solidFill>
              <a:latin typeface="Lato" panose="020F0502020204030203" pitchFamily="34" charset="0"/>
            </a:endParaRPr>
          </a:p>
          <a:p>
            <a:pPr algn="l">
              <a:buFont typeface="+mj-lt"/>
              <a:buAutoNum type="arabicPeriod" startAt="5"/>
            </a:pPr>
            <a:r>
              <a:rPr lang="fr-FR" sz="1201" b="1">
                <a:solidFill>
                  <a:srgbClr val="000000"/>
                </a:solidFill>
                <a:latin typeface="Lato" panose="020F0502020204030203" pitchFamily="34" charset="0"/>
              </a:rPr>
              <a:t>Faire face aux émotions </a:t>
            </a:r>
            <a:r>
              <a:rPr lang="fr-FR" sz="1201">
                <a:solidFill>
                  <a:srgbClr val="000000"/>
                </a:solidFill>
                <a:latin typeface="Lato" panose="020F0502020204030203" pitchFamily="34" charset="0"/>
              </a:rPr>
              <a:t> </a:t>
            </a:r>
          </a:p>
          <a:p>
            <a:pPr algn="l"/>
            <a:r>
              <a:rPr lang="fr-FR" sz="1201">
                <a:solidFill>
                  <a:srgbClr val="000000"/>
                </a:solidFill>
                <a:latin typeface="Lato" panose="020F0502020204030203" pitchFamily="34" charset="0"/>
              </a:rPr>
              <a:t>–&gt; Montrer au patient/aux proches que vous êtes sensible à ses/leurs émotions = </a:t>
            </a:r>
            <a:r>
              <a:rPr lang="fr-FR" sz="1201" b="1">
                <a:solidFill>
                  <a:srgbClr val="000000"/>
                </a:solidFill>
                <a:latin typeface="Lato" panose="020F0502020204030203" pitchFamily="34" charset="0"/>
              </a:rPr>
              <a:t>être attentif à ce que le patient dit et à comment il le dit. </a:t>
            </a:r>
            <a:r>
              <a:rPr lang="fr-FR" sz="1201">
                <a:solidFill>
                  <a:srgbClr val="000000"/>
                </a:solidFill>
                <a:latin typeface="Lato" panose="020F0502020204030203" pitchFamily="34" charset="0"/>
              </a:rPr>
              <a: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Indiquer qu’il est acceptable/compréhensible que le patient se sente ainsi aux vues de la situation (sauf en cas de débordement ou manque de respect).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Faire comprendre que vous êtes disponible (avec l’équipe) pour un autre rendez-vous, pour répondre aux questions etc…  </a:t>
            </a:r>
          </a:p>
          <a:p>
            <a:pPr algn="l"/>
            <a:endParaRPr lang="fr-FR" sz="1201">
              <a:solidFill>
                <a:srgbClr val="000000"/>
              </a:solidFill>
              <a:latin typeface="Lato" panose="020F0502020204030203" pitchFamily="34" charset="0"/>
            </a:endParaRPr>
          </a:p>
          <a:p>
            <a:pPr algn="l">
              <a:buFont typeface="+mj-lt"/>
              <a:buAutoNum type="arabicPeriod" startAt="6"/>
            </a:pPr>
            <a:r>
              <a:rPr lang="fr-FR" sz="1201" b="1">
                <a:solidFill>
                  <a:srgbClr val="000000"/>
                </a:solidFill>
                <a:latin typeface="Lato" panose="020F0502020204030203" pitchFamily="34" charset="0"/>
              </a:rPr>
              <a:t>Clore un entretien </a:t>
            </a:r>
            <a:r>
              <a:rPr lang="fr-FR" sz="1201">
                <a:solidFill>
                  <a:srgbClr val="000000"/>
                </a:solidFill>
                <a:latin typeface="Lato" panose="020F0502020204030203" pitchFamily="34" charset="0"/>
              </a:rPr>
              <a:t> </a:t>
            </a:r>
          </a:p>
          <a:p>
            <a:pPr algn="l"/>
            <a:r>
              <a:rPr lang="fr-FR" sz="1201">
                <a:solidFill>
                  <a:srgbClr val="000000"/>
                </a:solidFill>
                <a:latin typeface="Lato" panose="020F0502020204030203" pitchFamily="34" charset="0"/>
              </a:rPr>
              <a:t>–&gt; Faire la synthèse</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Faire le point sur les prochaines étapes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Le patient a-t-il des questions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Si ce sont des proches, souhaitent-ils voir le patient hospitalisé ?  </a:t>
            </a:r>
            <a:br>
              <a:rPr lang="fr-FR" sz="1201">
                <a:solidFill>
                  <a:srgbClr val="000000"/>
                </a:solidFill>
                <a:latin typeface="Lato" panose="020F0502020204030203" pitchFamily="34" charset="0"/>
              </a:rPr>
            </a:br>
            <a:r>
              <a:rPr lang="fr-FR" sz="1201">
                <a:solidFill>
                  <a:srgbClr val="000000"/>
                </a:solidFill>
                <a:latin typeface="Lato" panose="020F0502020204030203" pitchFamily="34" charset="0"/>
              </a:rPr>
              <a:t>–&gt; Si annonce grave à faire à d’autres personnes (enfants absents etc…), ressentent-ils le besoin que les soignants le fassent, les accompagnent ?  </a:t>
            </a:r>
          </a:p>
          <a:p>
            <a:pPr marL="0" lvl="1">
              <a:spcBef>
                <a:spcPts val="120"/>
              </a:spcBef>
              <a:defRPr/>
            </a:pPr>
            <a:endParaRPr lang="fr-FR" sz="120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188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2" y="1082844"/>
            <a:ext cx="7110382" cy="961690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36</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3" y="1061937"/>
            <a:ext cx="6954598" cy="2310038"/>
          </a:xfrm>
          <a:prstGeom prst="rect">
            <a:avLst/>
          </a:prstGeom>
          <a:noFill/>
        </p:spPr>
        <p:txBody>
          <a:bodyPr wrap="square" rtlCol="0">
            <a:spAutoFit/>
          </a:bodyPr>
          <a:lstStyle/>
          <a:p>
            <a:r>
              <a:rPr lang="fr-FR" sz="1201" b="1">
                <a:solidFill>
                  <a:srgbClr val="000000"/>
                </a:solidFill>
                <a:latin typeface="Lato" panose="020F0502020204030203" pitchFamily="34" charset="0"/>
              </a:rPr>
              <a:t>Références :</a:t>
            </a:r>
          </a:p>
          <a:p>
            <a:br>
              <a:rPr lang="fr-FR" sz="1201"/>
            </a:br>
            <a:r>
              <a:rPr lang="fr-FR" sz="1201">
                <a:solidFill>
                  <a:srgbClr val="000000"/>
                </a:solidFill>
                <a:latin typeface="Lato" panose="020F0502020204030203" pitchFamily="34" charset="0"/>
              </a:rPr>
              <a:t>Baker-Rush, M. L., Pabst, A., </a:t>
            </a:r>
            <a:r>
              <a:rPr lang="fr-FR" sz="1201" err="1">
                <a:solidFill>
                  <a:srgbClr val="000000"/>
                </a:solidFill>
                <a:latin typeface="Lato" panose="020F0502020204030203" pitchFamily="34" charset="0"/>
              </a:rPr>
              <a:t>Aitchison</a:t>
            </a:r>
            <a:r>
              <a:rPr lang="fr-FR" sz="1201">
                <a:solidFill>
                  <a:srgbClr val="000000"/>
                </a:solidFill>
                <a:latin typeface="Lato" panose="020F0502020204030203" pitchFamily="34" charset="0"/>
              </a:rPr>
              <a:t>, R., </a:t>
            </a:r>
            <a:r>
              <a:rPr lang="fr-FR" sz="1201" err="1">
                <a:solidFill>
                  <a:srgbClr val="000000"/>
                </a:solidFill>
                <a:latin typeface="Lato" panose="020F0502020204030203" pitchFamily="34" charset="0"/>
              </a:rPr>
              <a:t>Anzur</a:t>
            </a:r>
            <a:r>
              <a:rPr lang="fr-FR" sz="1201">
                <a:solidFill>
                  <a:srgbClr val="000000"/>
                </a:solidFill>
                <a:latin typeface="Lato" panose="020F0502020204030203" pitchFamily="34" charset="0"/>
              </a:rPr>
              <a:t>, T., &amp; </a:t>
            </a:r>
            <a:r>
              <a:rPr lang="fr-FR" sz="1201" err="1">
                <a:solidFill>
                  <a:srgbClr val="000000"/>
                </a:solidFill>
                <a:latin typeface="Lato" panose="020F0502020204030203" pitchFamily="34" charset="0"/>
              </a:rPr>
              <a:t>Paschal</a:t>
            </a:r>
            <a:r>
              <a:rPr lang="fr-FR" sz="1201">
                <a:solidFill>
                  <a:srgbClr val="000000"/>
                </a:solidFill>
                <a:latin typeface="Lato" panose="020F0502020204030203" pitchFamily="34" charset="0"/>
              </a:rPr>
              <a:t>, N. (2021). Fear in </a:t>
            </a:r>
            <a:r>
              <a:rPr lang="fr-FR" sz="1201" err="1">
                <a:solidFill>
                  <a:srgbClr val="000000"/>
                </a:solidFill>
                <a:latin typeface="Lato" panose="020F0502020204030203" pitchFamily="34" charset="0"/>
              </a:rPr>
              <a:t>Interprofessional</a:t>
            </a:r>
            <a:r>
              <a:rPr lang="fr-FR" sz="1201">
                <a:solidFill>
                  <a:srgbClr val="000000"/>
                </a:solidFill>
                <a:latin typeface="Lato" panose="020F0502020204030203" pitchFamily="34" charset="0"/>
              </a:rPr>
              <a:t> Simulation : The </a:t>
            </a:r>
            <a:r>
              <a:rPr lang="fr-FR" sz="1201" err="1">
                <a:solidFill>
                  <a:srgbClr val="000000"/>
                </a:solidFill>
                <a:latin typeface="Lato" panose="020F0502020204030203" pitchFamily="34" charset="0"/>
              </a:rPr>
              <a:t>role</a:t>
            </a:r>
            <a:r>
              <a:rPr lang="fr-FR" sz="1201">
                <a:solidFill>
                  <a:srgbClr val="000000"/>
                </a:solidFill>
                <a:latin typeface="Lato" panose="020F0502020204030203" pitchFamily="34" charset="0"/>
              </a:rPr>
              <a:t> of </a:t>
            </a:r>
            <a:r>
              <a:rPr lang="fr-FR" sz="1201" err="1">
                <a:solidFill>
                  <a:srgbClr val="000000"/>
                </a:solidFill>
                <a:latin typeface="Lato" panose="020F0502020204030203" pitchFamily="34" charset="0"/>
              </a:rPr>
              <a:t>psychology</a:t>
            </a:r>
            <a:r>
              <a:rPr lang="fr-FR" sz="1201">
                <a:solidFill>
                  <a:srgbClr val="000000"/>
                </a:solidFill>
                <a:latin typeface="Lato" panose="020F0502020204030203" pitchFamily="34" charset="0"/>
              </a:rPr>
              <a:t> and </a:t>
            </a:r>
            <a:r>
              <a:rPr lang="fr-FR" sz="1201" err="1">
                <a:solidFill>
                  <a:srgbClr val="000000"/>
                </a:solidFill>
                <a:latin typeface="Lato" panose="020F0502020204030203" pitchFamily="34" charset="0"/>
              </a:rPr>
              <a:t>behaviorism</a:t>
            </a:r>
            <a:r>
              <a:rPr lang="fr-FR" sz="1201">
                <a:solidFill>
                  <a:srgbClr val="000000"/>
                </a:solidFill>
                <a:latin typeface="Lato" panose="020F0502020204030203" pitchFamily="34" charset="0"/>
              </a:rPr>
              <a:t> in </a:t>
            </a:r>
            <a:r>
              <a:rPr lang="fr-FR" sz="1201" err="1">
                <a:solidFill>
                  <a:srgbClr val="000000"/>
                </a:solidFill>
                <a:latin typeface="Lato" panose="020F0502020204030203" pitchFamily="34" charset="0"/>
              </a:rPr>
              <a:t>student</a:t>
            </a:r>
            <a:r>
              <a:rPr lang="fr-FR" sz="1201">
                <a:solidFill>
                  <a:srgbClr val="000000"/>
                </a:solidFill>
                <a:latin typeface="Lato" panose="020F0502020204030203" pitchFamily="34" charset="0"/>
              </a:rPr>
              <a:t> participation and </a:t>
            </a:r>
            <a:r>
              <a:rPr lang="fr-FR" sz="1201" err="1">
                <a:solidFill>
                  <a:srgbClr val="000000"/>
                </a:solidFill>
                <a:latin typeface="Lato" panose="020F0502020204030203" pitchFamily="34" charset="0"/>
              </a:rPr>
              <a:t>learning</a:t>
            </a:r>
            <a:r>
              <a:rPr lang="fr-FR" sz="1201">
                <a:solidFill>
                  <a:srgbClr val="000000"/>
                </a:solidFill>
                <a:latin typeface="Lato" panose="020F0502020204030203" pitchFamily="34" charset="0"/>
              </a:rPr>
              <a:t>. </a:t>
            </a:r>
            <a:r>
              <a:rPr lang="fr-FR" sz="1201" i="1">
                <a:solidFill>
                  <a:srgbClr val="000000"/>
                </a:solidFill>
                <a:latin typeface="Lato" panose="020F0502020204030203" pitchFamily="34" charset="0"/>
              </a:rPr>
              <a:t>Journal of </a:t>
            </a:r>
            <a:r>
              <a:rPr lang="fr-FR" sz="1201" i="1" err="1">
                <a:solidFill>
                  <a:srgbClr val="000000"/>
                </a:solidFill>
                <a:latin typeface="Lato" panose="020F0502020204030203" pitchFamily="34" charset="0"/>
              </a:rPr>
              <a:t>Interprofessional</a:t>
            </a:r>
            <a:r>
              <a:rPr lang="fr-FR" sz="1201" i="1">
                <a:solidFill>
                  <a:srgbClr val="000000"/>
                </a:solidFill>
                <a:latin typeface="Lato" panose="020F0502020204030203" pitchFamily="34" charset="0"/>
              </a:rPr>
              <a:t> Education &amp; Practice</a:t>
            </a:r>
            <a:r>
              <a:rPr lang="fr-FR" sz="1201">
                <a:solidFill>
                  <a:srgbClr val="000000"/>
                </a:solidFill>
                <a:latin typeface="Lato" panose="020F0502020204030203" pitchFamily="34" charset="0"/>
              </a:rPr>
              <a:t>, </a:t>
            </a:r>
            <a:r>
              <a:rPr lang="fr-FR" sz="1201" i="1">
                <a:solidFill>
                  <a:srgbClr val="000000"/>
                </a:solidFill>
                <a:latin typeface="Lato" panose="020F0502020204030203" pitchFamily="34" charset="0"/>
              </a:rPr>
              <a:t>24</a:t>
            </a:r>
            <a:r>
              <a:rPr lang="fr-FR" sz="1201">
                <a:solidFill>
                  <a:srgbClr val="000000"/>
                </a:solidFill>
                <a:latin typeface="Lato" panose="020F0502020204030203" pitchFamily="34" charset="0"/>
              </a:rPr>
              <a:t>, 100432.</a:t>
            </a:r>
          </a:p>
          <a:p>
            <a:r>
              <a:rPr lang="fr-FR" sz="1201">
                <a:solidFill>
                  <a:srgbClr val="000000"/>
                </a:solidFill>
                <a:latin typeface="Lato" panose="020F0502020204030203" pitchFamily="34" charset="0"/>
              </a:rPr>
              <a:t> </a:t>
            </a:r>
            <a:r>
              <a:rPr lang="fr-FR" sz="1201">
                <a:solidFill>
                  <a:srgbClr val="337AB7"/>
                </a:solidFill>
                <a:latin typeface="Lato" panose="020F0502020204030203" pitchFamily="34" charset="0"/>
                <a:hlinkClick r:id="rId2"/>
              </a:rPr>
              <a:t>https://doi.org/10.1016/j.xjep.2021.100432</a:t>
            </a:r>
            <a:r>
              <a:rPr lang="fr-FR" sz="1201">
                <a:solidFill>
                  <a:srgbClr val="000000"/>
                </a:solidFill>
                <a:latin typeface="Lato" panose="020F0502020204030203" pitchFamily="34" charset="0"/>
              </a:rPr>
              <a:t> Bourgeois, G. (2017). </a:t>
            </a:r>
            <a:r>
              <a:rPr lang="fr-FR" sz="1201" i="1">
                <a:solidFill>
                  <a:srgbClr val="000000"/>
                </a:solidFill>
                <a:latin typeface="Lato" panose="020F0502020204030203" pitchFamily="34" charset="0"/>
              </a:rPr>
              <a:t>La formation des étudiants en médecine à la psychologie médicale : Une expérience nancéienne utilisant la simulation</a:t>
            </a:r>
            <a:r>
              <a:rPr lang="fr-FR" sz="1201">
                <a:solidFill>
                  <a:srgbClr val="000000"/>
                </a:solidFill>
                <a:latin typeface="Lato" panose="020F0502020204030203" pitchFamily="34" charset="0"/>
              </a:rPr>
              <a:t> (p. Non renseigné) [</a:t>
            </a:r>
            <a:r>
              <a:rPr lang="fr-FR" sz="1201" err="1">
                <a:solidFill>
                  <a:srgbClr val="000000"/>
                </a:solidFill>
                <a:latin typeface="Lato" panose="020F0502020204030203" pitchFamily="34" charset="0"/>
              </a:rPr>
              <a:t>Other</a:t>
            </a:r>
            <a:r>
              <a:rPr lang="fr-FR" sz="1201">
                <a:solidFill>
                  <a:srgbClr val="000000"/>
                </a:solidFill>
                <a:latin typeface="Lato" panose="020F0502020204030203" pitchFamily="34" charset="0"/>
              </a:rPr>
              <a:t>, Université de Lorraine]. </a:t>
            </a:r>
            <a:r>
              <a:rPr lang="fr-FR" sz="1201">
                <a:solidFill>
                  <a:srgbClr val="337AB7"/>
                </a:solidFill>
                <a:latin typeface="Lato" panose="020F0502020204030203" pitchFamily="34" charset="0"/>
                <a:hlinkClick r:id="rId3"/>
              </a:rPr>
              <a:t>https://hal.univ-lorraine.fr/hal-01932317</a:t>
            </a:r>
            <a:r>
              <a:rPr lang="fr-FR" sz="1201">
                <a:solidFill>
                  <a:srgbClr val="000000"/>
                </a:solidFill>
                <a:latin typeface="Lato" panose="020F0502020204030203" pitchFamily="34" charset="0"/>
              </a:rPr>
              <a:t> Canada, C. S., &amp; </a:t>
            </a:r>
            <a:r>
              <a:rPr lang="fr-FR" sz="1201" err="1">
                <a:solidFill>
                  <a:srgbClr val="000000"/>
                </a:solidFill>
                <a:latin typeface="Lato" panose="020F0502020204030203" pitchFamily="34" charset="0"/>
              </a:rPr>
              <a:t>Inc</a:t>
            </a:r>
            <a:r>
              <a:rPr lang="fr-FR" sz="1201">
                <a:solidFill>
                  <a:srgbClr val="000000"/>
                </a:solidFill>
                <a:latin typeface="Lato" panose="020F0502020204030203" pitchFamily="34" charset="0"/>
              </a:rPr>
              <a:t>, A. C. G. (2001). </a:t>
            </a:r>
            <a:r>
              <a:rPr lang="fr-FR" sz="1201" i="1">
                <a:solidFill>
                  <a:srgbClr val="000000"/>
                </a:solidFill>
                <a:latin typeface="Lato" panose="020F0502020204030203" pitchFamily="34" charset="0"/>
              </a:rPr>
              <a:t>Outils de communication II : La communication efficace– à votre service</a:t>
            </a:r>
            <a:r>
              <a:rPr lang="fr-FR" sz="1201">
                <a:solidFill>
                  <a:srgbClr val="000000"/>
                </a:solidFill>
                <a:latin typeface="Lato" panose="020F0502020204030203" pitchFamily="34" charset="0"/>
              </a:rPr>
              <a:t>. Santé Canada. </a:t>
            </a:r>
            <a:r>
              <a:rPr lang="fr-FR" sz="1201" err="1">
                <a:solidFill>
                  <a:srgbClr val="000000"/>
                </a:solidFill>
                <a:latin typeface="Lato" panose="020F0502020204030203" pitchFamily="34" charset="0"/>
              </a:rPr>
              <a:t>Deluche</a:t>
            </a:r>
            <a:r>
              <a:rPr lang="fr-FR" sz="1201">
                <a:solidFill>
                  <a:srgbClr val="000000"/>
                </a:solidFill>
                <a:latin typeface="Lato" panose="020F0502020204030203" pitchFamily="34" charset="0"/>
              </a:rPr>
              <a:t>, E., Salle, H., Leobon, S., </a:t>
            </a:r>
            <a:r>
              <a:rPr lang="fr-FR" sz="1201" err="1">
                <a:solidFill>
                  <a:srgbClr val="000000"/>
                </a:solidFill>
                <a:latin typeface="Lato" panose="020F0502020204030203" pitchFamily="34" charset="0"/>
              </a:rPr>
              <a:t>Facchini-Joguet</a:t>
            </a:r>
            <a:r>
              <a:rPr lang="fr-FR" sz="1201">
                <a:solidFill>
                  <a:srgbClr val="000000"/>
                </a:solidFill>
                <a:latin typeface="Lato" panose="020F0502020204030203" pitchFamily="34" charset="0"/>
              </a:rPr>
              <a:t>, T., Fourcade, L., &amp; </a:t>
            </a:r>
            <a:r>
              <a:rPr lang="fr-FR" sz="1201" err="1">
                <a:solidFill>
                  <a:srgbClr val="000000"/>
                </a:solidFill>
                <a:latin typeface="Lato" panose="020F0502020204030203" pitchFamily="34" charset="0"/>
              </a:rPr>
              <a:t>Taibi</a:t>
            </a:r>
            <a:r>
              <a:rPr lang="fr-FR" sz="1201">
                <a:solidFill>
                  <a:srgbClr val="000000"/>
                </a:solidFill>
                <a:latin typeface="Lato" panose="020F0502020204030203" pitchFamily="34" charset="0"/>
              </a:rPr>
              <a:t>, A. (2023). ACACIAS 1 : Impacts physiologiques et subjectifs de la simulation haute-fidélité lors de l’annonce de mauvaises nouvelles. </a:t>
            </a:r>
            <a:r>
              <a:rPr lang="fr-FR" sz="1201" i="1">
                <a:solidFill>
                  <a:srgbClr val="000000"/>
                </a:solidFill>
                <a:latin typeface="Lato" panose="020F0502020204030203" pitchFamily="34" charset="0"/>
              </a:rPr>
              <a:t>Journal de Chirurgie Viscérale</a:t>
            </a:r>
            <a:r>
              <a:rPr lang="fr-FR" sz="1201">
                <a:solidFill>
                  <a:srgbClr val="000000"/>
                </a:solidFill>
                <a:latin typeface="Lato" panose="020F0502020204030203" pitchFamily="34" charset="0"/>
              </a:rPr>
              <a:t>. </a:t>
            </a:r>
            <a:r>
              <a:rPr lang="fr-FR" sz="1201">
                <a:solidFill>
                  <a:srgbClr val="337AB7"/>
                </a:solidFill>
                <a:latin typeface="Lato" panose="020F0502020204030203" pitchFamily="34" charset="0"/>
                <a:hlinkClick r:id="rId4"/>
              </a:rPr>
              <a:t>https://doi.org/10.1016/j.jchirv.2023.01.011</a:t>
            </a:r>
            <a:endParaRPr lang="fr-FR" sz="120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60672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7562850" cy="10696575"/>
          </a:xfrm>
          <a:custGeom>
            <a:avLst/>
            <a:gdLst/>
            <a:ahLst/>
            <a:cxnLst/>
            <a:rect l="l" t="t" r="r" b="b"/>
            <a:pathLst>
              <a:path w="7562850" h="10696575">
                <a:moveTo>
                  <a:pt x="7562850" y="10696575"/>
                </a:moveTo>
                <a:lnTo>
                  <a:pt x="0" y="10696575"/>
                </a:lnTo>
                <a:lnTo>
                  <a:pt x="0" y="0"/>
                </a:lnTo>
                <a:lnTo>
                  <a:pt x="7562850" y="0"/>
                </a:lnTo>
                <a:lnTo>
                  <a:pt x="7562850" y="10696575"/>
                </a:lnTo>
                <a:close/>
              </a:path>
            </a:pathLst>
          </a:custGeom>
          <a:solidFill>
            <a:srgbClr val="F5E7D8"/>
          </a:solidFill>
        </p:spPr>
        <p:txBody>
          <a:bodyPr wrap="square" lIns="0" tIns="0" rIns="0" bIns="0" rtlCol="0"/>
          <a:lstStyle/>
          <a:p>
            <a:endParaRPr/>
          </a:p>
        </p:txBody>
      </p:sp>
      <p:grpSp>
        <p:nvGrpSpPr>
          <p:cNvPr id="3" name="object 3"/>
          <p:cNvGrpSpPr/>
          <p:nvPr/>
        </p:nvGrpSpPr>
        <p:grpSpPr>
          <a:xfrm>
            <a:off x="0" y="6628488"/>
            <a:ext cx="5511165" cy="4068445"/>
            <a:chOff x="0" y="6628488"/>
            <a:chExt cx="5511165" cy="4068445"/>
          </a:xfrm>
        </p:grpSpPr>
        <p:sp>
          <p:nvSpPr>
            <p:cNvPr id="4" name="object 4"/>
            <p:cNvSpPr/>
            <p:nvPr/>
          </p:nvSpPr>
          <p:spPr>
            <a:xfrm>
              <a:off x="0" y="8028126"/>
              <a:ext cx="1332230" cy="1332230"/>
            </a:xfrm>
            <a:custGeom>
              <a:avLst/>
              <a:gdLst/>
              <a:ahLst/>
              <a:cxnLst/>
              <a:rect l="l" t="t" r="r" b="b"/>
              <a:pathLst>
                <a:path w="1332230" h="1332229">
                  <a:moveTo>
                    <a:pt x="0" y="1331862"/>
                  </a:moveTo>
                  <a:lnTo>
                    <a:pt x="1331862" y="1331862"/>
                  </a:lnTo>
                  <a:lnTo>
                    <a:pt x="1331862" y="0"/>
                  </a:lnTo>
                  <a:lnTo>
                    <a:pt x="0" y="0"/>
                  </a:lnTo>
                  <a:lnTo>
                    <a:pt x="0" y="1331862"/>
                  </a:lnTo>
                  <a:close/>
                </a:path>
              </a:pathLst>
            </a:custGeom>
            <a:solidFill>
              <a:srgbClr val="F4B324"/>
            </a:solidFill>
          </p:spPr>
          <p:txBody>
            <a:bodyPr wrap="square" lIns="0" tIns="0" rIns="0" bIns="0" rtlCol="0"/>
            <a:lstStyle/>
            <a:p>
              <a:endParaRPr/>
            </a:p>
          </p:txBody>
        </p:sp>
        <p:sp>
          <p:nvSpPr>
            <p:cNvPr id="5" name="object 5"/>
            <p:cNvSpPr/>
            <p:nvPr/>
          </p:nvSpPr>
          <p:spPr>
            <a:xfrm>
              <a:off x="1331862" y="9360356"/>
              <a:ext cx="1332230" cy="1330960"/>
            </a:xfrm>
            <a:custGeom>
              <a:avLst/>
              <a:gdLst/>
              <a:ahLst/>
              <a:cxnLst/>
              <a:rect l="l" t="t" r="r" b="b"/>
              <a:pathLst>
                <a:path w="1332230" h="1330959">
                  <a:moveTo>
                    <a:pt x="0" y="1330960"/>
                  </a:moveTo>
                  <a:lnTo>
                    <a:pt x="1331862" y="1330960"/>
                  </a:lnTo>
                  <a:lnTo>
                    <a:pt x="1331862" y="0"/>
                  </a:lnTo>
                  <a:lnTo>
                    <a:pt x="0" y="0"/>
                  </a:lnTo>
                  <a:lnTo>
                    <a:pt x="0" y="1330960"/>
                  </a:lnTo>
                  <a:close/>
                </a:path>
              </a:pathLst>
            </a:custGeom>
            <a:solidFill>
              <a:srgbClr val="40BFDE"/>
            </a:solidFill>
          </p:spPr>
          <p:txBody>
            <a:bodyPr wrap="square" lIns="0" tIns="0" rIns="0" bIns="0" rtlCol="0"/>
            <a:lstStyle/>
            <a:p>
              <a:endParaRPr/>
            </a:p>
          </p:txBody>
        </p:sp>
        <p:sp>
          <p:nvSpPr>
            <p:cNvPr id="6" name="object 6"/>
            <p:cNvSpPr/>
            <p:nvPr/>
          </p:nvSpPr>
          <p:spPr>
            <a:xfrm>
              <a:off x="1331861" y="8028138"/>
              <a:ext cx="1332230" cy="1332230"/>
            </a:xfrm>
            <a:custGeom>
              <a:avLst/>
              <a:gdLst/>
              <a:ahLst/>
              <a:cxnLst/>
              <a:rect l="l" t="t" r="r" b="b"/>
              <a:pathLst>
                <a:path w="1332230" h="1332229">
                  <a:moveTo>
                    <a:pt x="1331861" y="0"/>
                  </a:moveTo>
                  <a:lnTo>
                    <a:pt x="0" y="0"/>
                  </a:lnTo>
                  <a:lnTo>
                    <a:pt x="0" y="665937"/>
                  </a:lnTo>
                  <a:lnTo>
                    <a:pt x="0" y="1331861"/>
                  </a:lnTo>
                  <a:lnTo>
                    <a:pt x="1331861" y="1331861"/>
                  </a:lnTo>
                  <a:lnTo>
                    <a:pt x="1331861" y="665937"/>
                  </a:lnTo>
                  <a:lnTo>
                    <a:pt x="1331861" y="0"/>
                  </a:lnTo>
                  <a:close/>
                </a:path>
              </a:pathLst>
            </a:custGeom>
            <a:solidFill>
              <a:srgbClr val="FF7741"/>
            </a:solidFill>
          </p:spPr>
          <p:txBody>
            <a:bodyPr wrap="square" lIns="0" tIns="0" rIns="0" bIns="0" rtlCol="0"/>
            <a:lstStyle/>
            <a:p>
              <a:endParaRPr/>
            </a:p>
          </p:txBody>
        </p:sp>
        <p:sp>
          <p:nvSpPr>
            <p:cNvPr id="7" name="object 7"/>
            <p:cNvSpPr/>
            <p:nvPr/>
          </p:nvSpPr>
          <p:spPr>
            <a:xfrm>
              <a:off x="0" y="9359989"/>
              <a:ext cx="1332230" cy="1332230"/>
            </a:xfrm>
            <a:custGeom>
              <a:avLst/>
              <a:gdLst/>
              <a:ahLst/>
              <a:cxnLst/>
              <a:rect l="l" t="t" r="r" b="b"/>
              <a:pathLst>
                <a:path w="1332230" h="1332229">
                  <a:moveTo>
                    <a:pt x="0" y="1331862"/>
                  </a:moveTo>
                  <a:lnTo>
                    <a:pt x="1331862" y="1331862"/>
                  </a:lnTo>
                  <a:lnTo>
                    <a:pt x="1331862" y="0"/>
                  </a:lnTo>
                  <a:lnTo>
                    <a:pt x="0" y="0"/>
                  </a:lnTo>
                  <a:lnTo>
                    <a:pt x="0" y="1331862"/>
                  </a:lnTo>
                  <a:close/>
                </a:path>
              </a:pathLst>
            </a:custGeom>
            <a:solidFill>
              <a:srgbClr val="007B91"/>
            </a:solidFill>
          </p:spPr>
          <p:txBody>
            <a:bodyPr wrap="square" lIns="0" tIns="0" rIns="0" bIns="0" rtlCol="0"/>
            <a:lstStyle/>
            <a:p>
              <a:endParaRPr/>
            </a:p>
          </p:txBody>
        </p:sp>
        <p:sp>
          <p:nvSpPr>
            <p:cNvPr id="8" name="object 8"/>
            <p:cNvSpPr/>
            <p:nvPr/>
          </p:nvSpPr>
          <p:spPr>
            <a:xfrm>
              <a:off x="665944" y="8694074"/>
              <a:ext cx="1332230" cy="1332230"/>
            </a:xfrm>
            <a:custGeom>
              <a:avLst/>
              <a:gdLst/>
              <a:ahLst/>
              <a:cxnLst/>
              <a:rect l="l" t="t" r="r" b="b"/>
              <a:pathLst>
                <a:path w="1332230" h="1332229">
                  <a:moveTo>
                    <a:pt x="1331862" y="1331862"/>
                  </a:moveTo>
                  <a:lnTo>
                    <a:pt x="1331862" y="0"/>
                  </a:lnTo>
                  <a:lnTo>
                    <a:pt x="0" y="0"/>
                  </a:lnTo>
                  <a:lnTo>
                    <a:pt x="0" y="1331862"/>
                  </a:lnTo>
                  <a:lnTo>
                    <a:pt x="1331862" y="1331862"/>
                  </a:lnTo>
                  <a:close/>
                </a:path>
              </a:pathLst>
            </a:custGeom>
            <a:solidFill>
              <a:srgbClr val="2F2F2F"/>
            </a:solidFill>
          </p:spPr>
          <p:txBody>
            <a:bodyPr wrap="square" lIns="0" tIns="0" rIns="0" bIns="0" rtlCol="0"/>
            <a:lstStyle/>
            <a:p>
              <a:endParaRPr/>
            </a:p>
          </p:txBody>
        </p:sp>
        <p:sp>
          <p:nvSpPr>
            <p:cNvPr id="9" name="object 9"/>
            <p:cNvSpPr/>
            <p:nvPr/>
          </p:nvSpPr>
          <p:spPr>
            <a:xfrm>
              <a:off x="41071" y="6628488"/>
              <a:ext cx="1400175" cy="1400175"/>
            </a:xfrm>
            <a:custGeom>
              <a:avLst/>
              <a:gdLst/>
              <a:ahLst/>
              <a:cxnLst/>
              <a:rect l="l" t="t" r="r" b="b"/>
              <a:pathLst>
                <a:path w="1400175" h="1400175">
                  <a:moveTo>
                    <a:pt x="0" y="1399579"/>
                  </a:moveTo>
                  <a:lnTo>
                    <a:pt x="1399579" y="1399579"/>
                  </a:lnTo>
                  <a:lnTo>
                    <a:pt x="1399579" y="0"/>
                  </a:lnTo>
                  <a:lnTo>
                    <a:pt x="0" y="0"/>
                  </a:lnTo>
                  <a:lnTo>
                    <a:pt x="0" y="1399579"/>
                  </a:lnTo>
                  <a:close/>
                </a:path>
              </a:pathLst>
            </a:custGeom>
            <a:solidFill>
              <a:srgbClr val="FF7741"/>
            </a:solidFill>
          </p:spPr>
          <p:txBody>
            <a:bodyPr wrap="square" lIns="0" tIns="0" rIns="0" bIns="0" rtlCol="0"/>
            <a:lstStyle/>
            <a:p>
              <a:endParaRPr/>
            </a:p>
          </p:txBody>
        </p:sp>
        <p:sp>
          <p:nvSpPr>
            <p:cNvPr id="10" name="object 10"/>
            <p:cNvSpPr/>
            <p:nvPr/>
          </p:nvSpPr>
          <p:spPr>
            <a:xfrm>
              <a:off x="740861" y="6628488"/>
              <a:ext cx="700405" cy="700405"/>
            </a:xfrm>
            <a:custGeom>
              <a:avLst/>
              <a:gdLst/>
              <a:ahLst/>
              <a:cxnLst/>
              <a:rect l="l" t="t" r="r" b="b"/>
              <a:pathLst>
                <a:path w="700405" h="700404">
                  <a:moveTo>
                    <a:pt x="0" y="0"/>
                  </a:moveTo>
                  <a:lnTo>
                    <a:pt x="0" y="699789"/>
                  </a:lnTo>
                  <a:lnTo>
                    <a:pt x="699789" y="699789"/>
                  </a:lnTo>
                  <a:lnTo>
                    <a:pt x="0" y="0"/>
                  </a:lnTo>
                  <a:close/>
                </a:path>
              </a:pathLst>
            </a:custGeom>
            <a:solidFill>
              <a:srgbClr val="2F2F2F"/>
            </a:solidFill>
          </p:spPr>
          <p:txBody>
            <a:bodyPr wrap="square" lIns="0" tIns="0" rIns="0" bIns="0" rtlCol="0"/>
            <a:lstStyle/>
            <a:p>
              <a:endParaRPr/>
            </a:p>
          </p:txBody>
        </p:sp>
        <p:sp>
          <p:nvSpPr>
            <p:cNvPr id="11" name="object 11"/>
            <p:cNvSpPr/>
            <p:nvPr/>
          </p:nvSpPr>
          <p:spPr>
            <a:xfrm>
              <a:off x="41072" y="7328278"/>
              <a:ext cx="700405" cy="700405"/>
            </a:xfrm>
            <a:custGeom>
              <a:avLst/>
              <a:gdLst/>
              <a:ahLst/>
              <a:cxnLst/>
              <a:rect l="l" t="t" r="r" b="b"/>
              <a:pathLst>
                <a:path w="700405" h="700404">
                  <a:moveTo>
                    <a:pt x="0" y="0"/>
                  </a:moveTo>
                  <a:lnTo>
                    <a:pt x="0" y="699789"/>
                  </a:lnTo>
                  <a:lnTo>
                    <a:pt x="699789" y="699789"/>
                  </a:lnTo>
                  <a:lnTo>
                    <a:pt x="0" y="0"/>
                  </a:lnTo>
                  <a:close/>
                </a:path>
              </a:pathLst>
            </a:custGeom>
            <a:solidFill>
              <a:srgbClr val="40BFDE"/>
            </a:solidFill>
          </p:spPr>
          <p:txBody>
            <a:bodyPr wrap="square" lIns="0" tIns="0" rIns="0" bIns="0" rtlCol="0"/>
            <a:lstStyle/>
            <a:p>
              <a:endParaRPr/>
            </a:p>
          </p:txBody>
        </p:sp>
        <p:sp>
          <p:nvSpPr>
            <p:cNvPr id="12" name="object 12"/>
            <p:cNvSpPr/>
            <p:nvPr/>
          </p:nvSpPr>
          <p:spPr>
            <a:xfrm>
              <a:off x="740861" y="7328278"/>
              <a:ext cx="700405" cy="700405"/>
            </a:xfrm>
            <a:custGeom>
              <a:avLst/>
              <a:gdLst/>
              <a:ahLst/>
              <a:cxnLst/>
              <a:rect l="l" t="t" r="r" b="b"/>
              <a:pathLst>
                <a:path w="700405" h="700404">
                  <a:moveTo>
                    <a:pt x="0" y="0"/>
                  </a:moveTo>
                  <a:lnTo>
                    <a:pt x="0" y="699789"/>
                  </a:lnTo>
                  <a:lnTo>
                    <a:pt x="699789" y="699789"/>
                  </a:lnTo>
                  <a:lnTo>
                    <a:pt x="0" y="0"/>
                  </a:lnTo>
                  <a:close/>
                </a:path>
              </a:pathLst>
            </a:custGeom>
            <a:solidFill>
              <a:srgbClr val="007B91"/>
            </a:solidFill>
          </p:spPr>
          <p:txBody>
            <a:bodyPr wrap="square" lIns="0" tIns="0" rIns="0" bIns="0" rtlCol="0"/>
            <a:lstStyle/>
            <a:p>
              <a:endParaRPr/>
            </a:p>
          </p:txBody>
        </p:sp>
        <p:sp>
          <p:nvSpPr>
            <p:cNvPr id="13" name="object 13"/>
            <p:cNvSpPr/>
            <p:nvPr/>
          </p:nvSpPr>
          <p:spPr>
            <a:xfrm>
              <a:off x="41072" y="6628488"/>
              <a:ext cx="700405" cy="700405"/>
            </a:xfrm>
            <a:custGeom>
              <a:avLst/>
              <a:gdLst/>
              <a:ahLst/>
              <a:cxnLst/>
              <a:rect l="l" t="t" r="r" b="b"/>
              <a:pathLst>
                <a:path w="700405" h="700404">
                  <a:moveTo>
                    <a:pt x="0" y="0"/>
                  </a:moveTo>
                  <a:lnTo>
                    <a:pt x="0" y="699789"/>
                  </a:lnTo>
                  <a:lnTo>
                    <a:pt x="699789" y="699789"/>
                  </a:lnTo>
                  <a:lnTo>
                    <a:pt x="0" y="0"/>
                  </a:lnTo>
                  <a:close/>
                </a:path>
              </a:pathLst>
            </a:custGeom>
            <a:solidFill>
              <a:srgbClr val="F4B324"/>
            </a:solidFill>
          </p:spPr>
          <p:txBody>
            <a:bodyPr wrap="square" lIns="0" tIns="0" rIns="0" bIns="0" rtlCol="0"/>
            <a:lstStyle/>
            <a:p>
              <a:endParaRPr/>
            </a:p>
          </p:txBody>
        </p:sp>
        <p:sp>
          <p:nvSpPr>
            <p:cNvPr id="14" name="object 14"/>
            <p:cNvSpPr/>
            <p:nvPr/>
          </p:nvSpPr>
          <p:spPr>
            <a:xfrm>
              <a:off x="2625054" y="9588612"/>
              <a:ext cx="2886075" cy="1108075"/>
            </a:xfrm>
            <a:custGeom>
              <a:avLst/>
              <a:gdLst/>
              <a:ahLst/>
              <a:cxnLst/>
              <a:rect l="l" t="t" r="r" b="b"/>
              <a:pathLst>
                <a:path w="2886075" h="1108075">
                  <a:moveTo>
                    <a:pt x="0" y="0"/>
                  </a:moveTo>
                  <a:lnTo>
                    <a:pt x="2886074" y="0"/>
                  </a:lnTo>
                  <a:lnTo>
                    <a:pt x="2886074" y="1107961"/>
                  </a:lnTo>
                  <a:lnTo>
                    <a:pt x="0" y="1107961"/>
                  </a:lnTo>
                  <a:lnTo>
                    <a:pt x="0" y="0"/>
                  </a:lnTo>
                  <a:close/>
                </a:path>
              </a:pathLst>
            </a:custGeom>
            <a:solidFill>
              <a:srgbClr val="FF7741"/>
            </a:solidFill>
          </p:spPr>
          <p:txBody>
            <a:bodyPr wrap="square" lIns="0" tIns="0" rIns="0" bIns="0" rtlCol="0"/>
            <a:lstStyle/>
            <a:p>
              <a:endParaRPr/>
            </a:p>
          </p:txBody>
        </p:sp>
        <p:sp>
          <p:nvSpPr>
            <p:cNvPr id="15" name="object 15"/>
            <p:cNvSpPr/>
            <p:nvPr/>
          </p:nvSpPr>
          <p:spPr>
            <a:xfrm>
              <a:off x="2664920" y="9588612"/>
              <a:ext cx="2810510" cy="1108075"/>
            </a:xfrm>
            <a:custGeom>
              <a:avLst/>
              <a:gdLst/>
              <a:ahLst/>
              <a:cxnLst/>
              <a:rect l="l" t="t" r="r" b="b"/>
              <a:pathLst>
                <a:path w="2810510" h="1108075">
                  <a:moveTo>
                    <a:pt x="2810211" y="1107961"/>
                  </a:moveTo>
                  <a:lnTo>
                    <a:pt x="0" y="1107961"/>
                  </a:lnTo>
                  <a:lnTo>
                    <a:pt x="3437" y="1093872"/>
                  </a:lnTo>
                  <a:lnTo>
                    <a:pt x="17309" y="1042519"/>
                  </a:lnTo>
                  <a:lnTo>
                    <a:pt x="33063" y="991710"/>
                  </a:lnTo>
                  <a:lnTo>
                    <a:pt x="50677" y="941515"/>
                  </a:lnTo>
                  <a:lnTo>
                    <a:pt x="70125" y="892004"/>
                  </a:lnTo>
                  <a:lnTo>
                    <a:pt x="91382" y="843243"/>
                  </a:lnTo>
                  <a:lnTo>
                    <a:pt x="114421" y="795295"/>
                  </a:lnTo>
                  <a:lnTo>
                    <a:pt x="139209" y="748228"/>
                  </a:lnTo>
                  <a:lnTo>
                    <a:pt x="165711" y="702107"/>
                  </a:lnTo>
                  <a:lnTo>
                    <a:pt x="193893" y="656993"/>
                  </a:lnTo>
                  <a:lnTo>
                    <a:pt x="223718" y="612945"/>
                  </a:lnTo>
                  <a:lnTo>
                    <a:pt x="255144" y="570024"/>
                  </a:lnTo>
                  <a:lnTo>
                    <a:pt x="288127" y="528291"/>
                  </a:lnTo>
                  <a:lnTo>
                    <a:pt x="322623" y="487800"/>
                  </a:lnTo>
                  <a:lnTo>
                    <a:pt x="358588" y="448604"/>
                  </a:lnTo>
                  <a:lnTo>
                    <a:pt x="395972" y="410759"/>
                  </a:lnTo>
                  <a:lnTo>
                    <a:pt x="434721" y="374318"/>
                  </a:lnTo>
                  <a:lnTo>
                    <a:pt x="474785" y="339327"/>
                  </a:lnTo>
                  <a:lnTo>
                    <a:pt x="516113" y="305833"/>
                  </a:lnTo>
                  <a:lnTo>
                    <a:pt x="558645" y="273883"/>
                  </a:lnTo>
                  <a:lnTo>
                    <a:pt x="602322" y="243521"/>
                  </a:lnTo>
                  <a:lnTo>
                    <a:pt x="647087" y="214788"/>
                  </a:lnTo>
                  <a:lnTo>
                    <a:pt x="692881" y="187720"/>
                  </a:lnTo>
                  <a:lnTo>
                    <a:pt x="739641" y="162356"/>
                  </a:lnTo>
                  <a:lnTo>
                    <a:pt x="787300" y="138732"/>
                  </a:lnTo>
                  <a:lnTo>
                    <a:pt x="835796" y="116878"/>
                  </a:lnTo>
                  <a:lnTo>
                    <a:pt x="885067" y="96823"/>
                  </a:lnTo>
                  <a:lnTo>
                    <a:pt x="935042" y="78595"/>
                  </a:lnTo>
                  <a:lnTo>
                    <a:pt x="985652" y="62219"/>
                  </a:lnTo>
                  <a:lnTo>
                    <a:pt x="1036830" y="47718"/>
                  </a:lnTo>
                  <a:lnTo>
                    <a:pt x="1088510" y="35109"/>
                  </a:lnTo>
                  <a:lnTo>
                    <a:pt x="1140619" y="24411"/>
                  </a:lnTo>
                  <a:lnTo>
                    <a:pt x="1193084" y="15639"/>
                  </a:lnTo>
                  <a:lnTo>
                    <a:pt x="1245836" y="8804"/>
                  </a:lnTo>
                  <a:lnTo>
                    <a:pt x="1298806" y="3914"/>
                  </a:lnTo>
                  <a:lnTo>
                    <a:pt x="1351921" y="978"/>
                  </a:lnTo>
                  <a:lnTo>
                    <a:pt x="1405066" y="0"/>
                  </a:lnTo>
                  <a:lnTo>
                    <a:pt x="1422839" y="108"/>
                  </a:lnTo>
                  <a:lnTo>
                    <a:pt x="1476007" y="1740"/>
                  </a:lnTo>
                  <a:lnTo>
                    <a:pt x="1529079" y="5327"/>
                  </a:lnTo>
                  <a:lnTo>
                    <a:pt x="1581985" y="10866"/>
                  </a:lnTo>
                  <a:lnTo>
                    <a:pt x="1634652" y="18349"/>
                  </a:lnTo>
                  <a:lnTo>
                    <a:pt x="1687005" y="27764"/>
                  </a:lnTo>
                  <a:lnTo>
                    <a:pt x="1738976" y="39100"/>
                  </a:lnTo>
                  <a:lnTo>
                    <a:pt x="1790498" y="52342"/>
                  </a:lnTo>
                  <a:lnTo>
                    <a:pt x="1841497" y="67471"/>
                  </a:lnTo>
                  <a:lnTo>
                    <a:pt x="1891901" y="84466"/>
                  </a:lnTo>
                  <a:lnTo>
                    <a:pt x="1941647" y="103305"/>
                  </a:lnTo>
                  <a:lnTo>
                    <a:pt x="1990667" y="123964"/>
                  </a:lnTo>
                  <a:lnTo>
                    <a:pt x="2038895" y="146412"/>
                  </a:lnTo>
                  <a:lnTo>
                    <a:pt x="2086260" y="170620"/>
                  </a:lnTo>
                  <a:lnTo>
                    <a:pt x="2132703" y="196554"/>
                  </a:lnTo>
                  <a:lnTo>
                    <a:pt x="2178162" y="224181"/>
                  </a:lnTo>
                  <a:lnTo>
                    <a:pt x="2222573" y="253464"/>
                  </a:lnTo>
                  <a:lnTo>
                    <a:pt x="2265874" y="284359"/>
                  </a:lnTo>
                  <a:lnTo>
                    <a:pt x="2308009" y="316827"/>
                  </a:lnTo>
                  <a:lnTo>
                    <a:pt x="2348922" y="350826"/>
                  </a:lnTo>
                  <a:lnTo>
                    <a:pt x="2388555" y="386307"/>
                  </a:lnTo>
                  <a:lnTo>
                    <a:pt x="2426855" y="423222"/>
                  </a:lnTo>
                  <a:lnTo>
                    <a:pt x="2463769" y="461521"/>
                  </a:lnTo>
                  <a:lnTo>
                    <a:pt x="2499251" y="501155"/>
                  </a:lnTo>
                  <a:lnTo>
                    <a:pt x="2533250" y="542068"/>
                  </a:lnTo>
                  <a:lnTo>
                    <a:pt x="2565717" y="584202"/>
                  </a:lnTo>
                  <a:lnTo>
                    <a:pt x="2596613" y="627504"/>
                  </a:lnTo>
                  <a:lnTo>
                    <a:pt x="2625895" y="671915"/>
                  </a:lnTo>
                  <a:lnTo>
                    <a:pt x="2653523" y="717374"/>
                  </a:lnTo>
                  <a:lnTo>
                    <a:pt x="2679457" y="763816"/>
                  </a:lnTo>
                  <a:lnTo>
                    <a:pt x="2703664" y="811182"/>
                  </a:lnTo>
                  <a:lnTo>
                    <a:pt x="2726113" y="859409"/>
                  </a:lnTo>
                  <a:lnTo>
                    <a:pt x="2746771" y="908430"/>
                  </a:lnTo>
                  <a:lnTo>
                    <a:pt x="2765610" y="958175"/>
                  </a:lnTo>
                  <a:lnTo>
                    <a:pt x="2782605" y="1008580"/>
                  </a:lnTo>
                  <a:lnTo>
                    <a:pt x="2797735" y="1059579"/>
                  </a:lnTo>
                  <a:lnTo>
                    <a:pt x="2810211" y="1107961"/>
                  </a:lnTo>
                  <a:close/>
                </a:path>
              </a:pathLst>
            </a:custGeom>
            <a:solidFill>
              <a:srgbClr val="B03200"/>
            </a:solidFill>
          </p:spPr>
          <p:txBody>
            <a:bodyPr wrap="square" lIns="0" tIns="0" rIns="0" bIns="0" rtlCol="0"/>
            <a:lstStyle/>
            <a:p>
              <a:endParaRPr/>
            </a:p>
          </p:txBody>
        </p:sp>
        <p:sp>
          <p:nvSpPr>
            <p:cNvPr id="16" name="object 16"/>
            <p:cNvSpPr/>
            <p:nvPr/>
          </p:nvSpPr>
          <p:spPr>
            <a:xfrm>
              <a:off x="3430999" y="10311098"/>
              <a:ext cx="1278255" cy="386080"/>
            </a:xfrm>
            <a:custGeom>
              <a:avLst/>
              <a:gdLst/>
              <a:ahLst/>
              <a:cxnLst/>
              <a:rect l="l" t="t" r="r" b="b"/>
              <a:pathLst>
                <a:path w="1278254" h="386079">
                  <a:moveTo>
                    <a:pt x="1278053" y="385476"/>
                  </a:moveTo>
                  <a:lnTo>
                    <a:pt x="0" y="385476"/>
                  </a:lnTo>
                  <a:lnTo>
                    <a:pt x="1851" y="381908"/>
                  </a:lnTo>
                  <a:lnTo>
                    <a:pt x="28628" y="335962"/>
                  </a:lnTo>
                  <a:lnTo>
                    <a:pt x="58720" y="292101"/>
                  </a:lnTo>
                  <a:lnTo>
                    <a:pt x="91957" y="250573"/>
                  </a:lnTo>
                  <a:lnTo>
                    <a:pt x="128152" y="211611"/>
                  </a:lnTo>
                  <a:lnTo>
                    <a:pt x="167114" y="175416"/>
                  </a:lnTo>
                  <a:lnTo>
                    <a:pt x="208642" y="142179"/>
                  </a:lnTo>
                  <a:lnTo>
                    <a:pt x="252502" y="112087"/>
                  </a:lnTo>
                  <a:lnTo>
                    <a:pt x="298449" y="85310"/>
                  </a:lnTo>
                  <a:lnTo>
                    <a:pt x="346240" y="61984"/>
                  </a:lnTo>
                  <a:lnTo>
                    <a:pt x="395628" y="42233"/>
                  </a:lnTo>
                  <a:lnTo>
                    <a:pt x="446335" y="26169"/>
                  </a:lnTo>
                  <a:lnTo>
                    <a:pt x="498076" y="13882"/>
                  </a:lnTo>
                  <a:lnTo>
                    <a:pt x="550582" y="5433"/>
                  </a:lnTo>
                  <a:lnTo>
                    <a:pt x="603576" y="869"/>
                  </a:lnTo>
                  <a:lnTo>
                    <a:pt x="639026" y="0"/>
                  </a:lnTo>
                  <a:lnTo>
                    <a:pt x="656763" y="217"/>
                  </a:lnTo>
                  <a:lnTo>
                    <a:pt x="709843" y="3478"/>
                  </a:lnTo>
                  <a:lnTo>
                    <a:pt x="762539" y="10635"/>
                  </a:lnTo>
                  <a:lnTo>
                    <a:pt x="814576" y="21651"/>
                  </a:lnTo>
                  <a:lnTo>
                    <a:pt x="865662" y="36466"/>
                  </a:lnTo>
                  <a:lnTo>
                    <a:pt x="915510" y="54995"/>
                  </a:lnTo>
                  <a:lnTo>
                    <a:pt x="963860" y="77141"/>
                  </a:lnTo>
                  <a:lnTo>
                    <a:pt x="1010459" y="102788"/>
                  </a:lnTo>
                  <a:lnTo>
                    <a:pt x="1055044" y="131795"/>
                  </a:lnTo>
                  <a:lnTo>
                    <a:pt x="1097367" y="163996"/>
                  </a:lnTo>
                  <a:lnTo>
                    <a:pt x="1137206" y="199223"/>
                  </a:lnTo>
                  <a:lnTo>
                    <a:pt x="1174354" y="237293"/>
                  </a:lnTo>
                  <a:lnTo>
                    <a:pt x="1208599" y="277993"/>
                  </a:lnTo>
                  <a:lnTo>
                    <a:pt x="1239751" y="321094"/>
                  </a:lnTo>
                  <a:lnTo>
                    <a:pt x="1267650" y="366369"/>
                  </a:lnTo>
                  <a:lnTo>
                    <a:pt x="1278053" y="385476"/>
                  </a:lnTo>
                  <a:close/>
                </a:path>
              </a:pathLst>
            </a:custGeom>
            <a:solidFill>
              <a:srgbClr val="F4B324"/>
            </a:solidFill>
          </p:spPr>
          <p:txBody>
            <a:bodyPr wrap="square" lIns="0" tIns="0" rIns="0" bIns="0" rtlCol="0"/>
            <a:lstStyle/>
            <a:p>
              <a:endParaRPr/>
            </a:p>
          </p:txBody>
        </p:sp>
      </p:grpSp>
      <p:grpSp>
        <p:nvGrpSpPr>
          <p:cNvPr id="17" name="object 17"/>
          <p:cNvGrpSpPr/>
          <p:nvPr/>
        </p:nvGrpSpPr>
        <p:grpSpPr>
          <a:xfrm>
            <a:off x="3139970" y="0"/>
            <a:ext cx="2216785" cy="820419"/>
            <a:chOff x="3139970" y="0"/>
            <a:chExt cx="2216785" cy="820419"/>
          </a:xfrm>
        </p:grpSpPr>
        <p:sp>
          <p:nvSpPr>
            <p:cNvPr id="18" name="object 18"/>
            <p:cNvSpPr/>
            <p:nvPr/>
          </p:nvSpPr>
          <p:spPr>
            <a:xfrm>
              <a:off x="3717005" y="0"/>
              <a:ext cx="1640205" cy="820419"/>
            </a:xfrm>
            <a:custGeom>
              <a:avLst/>
              <a:gdLst/>
              <a:ahLst/>
              <a:cxnLst/>
              <a:rect l="l" t="t" r="r" b="b"/>
              <a:pathLst>
                <a:path w="1640204" h="820419">
                  <a:moveTo>
                    <a:pt x="819798" y="819798"/>
                  </a:moveTo>
                  <a:lnTo>
                    <a:pt x="0" y="0"/>
                  </a:lnTo>
                  <a:lnTo>
                    <a:pt x="1639596" y="0"/>
                  </a:lnTo>
                  <a:lnTo>
                    <a:pt x="819798" y="819798"/>
                  </a:lnTo>
                  <a:close/>
                </a:path>
              </a:pathLst>
            </a:custGeom>
            <a:solidFill>
              <a:srgbClr val="FF7741"/>
            </a:solidFill>
          </p:spPr>
          <p:txBody>
            <a:bodyPr wrap="square" lIns="0" tIns="0" rIns="0" bIns="0" rtlCol="0"/>
            <a:lstStyle/>
            <a:p>
              <a:endParaRPr/>
            </a:p>
          </p:txBody>
        </p:sp>
        <p:sp>
          <p:nvSpPr>
            <p:cNvPr id="19" name="object 19"/>
            <p:cNvSpPr/>
            <p:nvPr/>
          </p:nvSpPr>
          <p:spPr>
            <a:xfrm>
              <a:off x="4171104" y="0"/>
              <a:ext cx="731520" cy="365760"/>
            </a:xfrm>
            <a:custGeom>
              <a:avLst/>
              <a:gdLst/>
              <a:ahLst/>
              <a:cxnLst/>
              <a:rect l="l" t="t" r="r" b="b"/>
              <a:pathLst>
                <a:path w="731520" h="365760">
                  <a:moveTo>
                    <a:pt x="731399" y="0"/>
                  </a:moveTo>
                  <a:lnTo>
                    <a:pt x="365699" y="365699"/>
                  </a:lnTo>
                  <a:lnTo>
                    <a:pt x="0" y="0"/>
                  </a:lnTo>
                  <a:lnTo>
                    <a:pt x="731399" y="0"/>
                  </a:lnTo>
                  <a:close/>
                </a:path>
              </a:pathLst>
            </a:custGeom>
            <a:solidFill>
              <a:srgbClr val="2F2F2F"/>
            </a:solidFill>
          </p:spPr>
          <p:txBody>
            <a:bodyPr wrap="square" lIns="0" tIns="0" rIns="0" bIns="0" rtlCol="0"/>
            <a:lstStyle/>
            <a:p>
              <a:endParaRPr/>
            </a:p>
          </p:txBody>
        </p:sp>
        <p:sp>
          <p:nvSpPr>
            <p:cNvPr id="20" name="object 20"/>
            <p:cNvSpPr/>
            <p:nvPr/>
          </p:nvSpPr>
          <p:spPr>
            <a:xfrm>
              <a:off x="3139970" y="5300"/>
              <a:ext cx="657225" cy="657225"/>
            </a:xfrm>
            <a:custGeom>
              <a:avLst/>
              <a:gdLst/>
              <a:ahLst/>
              <a:cxnLst/>
              <a:rect l="l" t="t" r="r" b="b"/>
              <a:pathLst>
                <a:path w="657225" h="657225">
                  <a:moveTo>
                    <a:pt x="0" y="0"/>
                  </a:moveTo>
                  <a:lnTo>
                    <a:pt x="657225" y="0"/>
                  </a:lnTo>
                  <a:lnTo>
                    <a:pt x="657225" y="657224"/>
                  </a:lnTo>
                  <a:lnTo>
                    <a:pt x="0" y="657224"/>
                  </a:lnTo>
                  <a:lnTo>
                    <a:pt x="0" y="0"/>
                  </a:lnTo>
                  <a:close/>
                </a:path>
              </a:pathLst>
            </a:custGeom>
            <a:solidFill>
              <a:srgbClr val="1B181A"/>
            </a:solidFill>
          </p:spPr>
          <p:txBody>
            <a:bodyPr wrap="square" lIns="0" tIns="0" rIns="0" bIns="0" rtlCol="0"/>
            <a:lstStyle/>
            <a:p>
              <a:endParaRPr/>
            </a:p>
          </p:txBody>
        </p:sp>
        <p:sp>
          <p:nvSpPr>
            <p:cNvPr id="21" name="object 21"/>
            <p:cNvSpPr/>
            <p:nvPr/>
          </p:nvSpPr>
          <p:spPr>
            <a:xfrm>
              <a:off x="3139971" y="5300"/>
              <a:ext cx="657225" cy="657225"/>
            </a:xfrm>
            <a:custGeom>
              <a:avLst/>
              <a:gdLst/>
              <a:ahLst/>
              <a:cxnLst/>
              <a:rect l="l" t="t" r="r" b="b"/>
              <a:pathLst>
                <a:path w="657225" h="657225">
                  <a:moveTo>
                    <a:pt x="0" y="0"/>
                  </a:moveTo>
                  <a:lnTo>
                    <a:pt x="657224" y="0"/>
                  </a:lnTo>
                  <a:lnTo>
                    <a:pt x="657224" y="75060"/>
                  </a:lnTo>
                  <a:lnTo>
                    <a:pt x="647207" y="138922"/>
                  </a:lnTo>
                  <a:lnTo>
                    <a:pt x="636127" y="183146"/>
                  </a:lnTo>
                  <a:lnTo>
                    <a:pt x="622133" y="226141"/>
                  </a:lnTo>
                  <a:lnTo>
                    <a:pt x="605337" y="267795"/>
                  </a:lnTo>
                  <a:lnTo>
                    <a:pt x="585852" y="307996"/>
                  </a:lnTo>
                  <a:lnTo>
                    <a:pt x="563789" y="346631"/>
                  </a:lnTo>
                  <a:lnTo>
                    <a:pt x="539262" y="383587"/>
                  </a:lnTo>
                  <a:lnTo>
                    <a:pt x="512382" y="418753"/>
                  </a:lnTo>
                  <a:lnTo>
                    <a:pt x="483262" y="452016"/>
                  </a:lnTo>
                  <a:lnTo>
                    <a:pt x="452015" y="483263"/>
                  </a:lnTo>
                  <a:lnTo>
                    <a:pt x="418752" y="512383"/>
                  </a:lnTo>
                  <a:lnTo>
                    <a:pt x="383586" y="539263"/>
                  </a:lnTo>
                  <a:lnTo>
                    <a:pt x="346630" y="563790"/>
                  </a:lnTo>
                  <a:lnTo>
                    <a:pt x="307995" y="585852"/>
                  </a:lnTo>
                  <a:lnTo>
                    <a:pt x="267795" y="605338"/>
                  </a:lnTo>
                  <a:lnTo>
                    <a:pt x="226141" y="622134"/>
                  </a:lnTo>
                  <a:lnTo>
                    <a:pt x="183146" y="636128"/>
                  </a:lnTo>
                  <a:lnTo>
                    <a:pt x="138921" y="647207"/>
                  </a:lnTo>
                  <a:lnTo>
                    <a:pt x="93581" y="655261"/>
                  </a:lnTo>
                  <a:lnTo>
                    <a:pt x="75067" y="657224"/>
                  </a:lnTo>
                  <a:lnTo>
                    <a:pt x="0" y="657224"/>
                  </a:lnTo>
                  <a:lnTo>
                    <a:pt x="0" y="0"/>
                  </a:lnTo>
                  <a:close/>
                </a:path>
              </a:pathLst>
            </a:custGeom>
            <a:solidFill>
              <a:srgbClr val="F5E7D8"/>
            </a:solidFill>
          </p:spPr>
          <p:txBody>
            <a:bodyPr wrap="square" lIns="0" tIns="0" rIns="0" bIns="0" rtlCol="0"/>
            <a:lstStyle/>
            <a:p>
              <a:endParaRPr/>
            </a:p>
          </p:txBody>
        </p:sp>
        <p:sp>
          <p:nvSpPr>
            <p:cNvPr id="22" name="object 22"/>
            <p:cNvSpPr/>
            <p:nvPr/>
          </p:nvSpPr>
          <p:spPr>
            <a:xfrm>
              <a:off x="3139970" y="5300"/>
              <a:ext cx="331470" cy="331470"/>
            </a:xfrm>
            <a:custGeom>
              <a:avLst/>
              <a:gdLst/>
              <a:ahLst/>
              <a:cxnLst/>
              <a:rect l="l" t="t" r="r" b="b"/>
              <a:pathLst>
                <a:path w="331470" h="331470">
                  <a:moveTo>
                    <a:pt x="0" y="0"/>
                  </a:moveTo>
                  <a:lnTo>
                    <a:pt x="330919" y="0"/>
                  </a:lnTo>
                  <a:lnTo>
                    <a:pt x="327328" y="48873"/>
                  </a:lnTo>
                  <a:lnTo>
                    <a:pt x="316898" y="95529"/>
                  </a:lnTo>
                  <a:lnTo>
                    <a:pt x="300143" y="139454"/>
                  </a:lnTo>
                  <a:lnTo>
                    <a:pt x="277575" y="180134"/>
                  </a:lnTo>
                  <a:lnTo>
                    <a:pt x="249709" y="217057"/>
                  </a:lnTo>
                  <a:lnTo>
                    <a:pt x="217057" y="249709"/>
                  </a:lnTo>
                  <a:lnTo>
                    <a:pt x="180134" y="277575"/>
                  </a:lnTo>
                  <a:lnTo>
                    <a:pt x="139454" y="300143"/>
                  </a:lnTo>
                  <a:lnTo>
                    <a:pt x="95529" y="316898"/>
                  </a:lnTo>
                  <a:lnTo>
                    <a:pt x="48873" y="327328"/>
                  </a:lnTo>
                  <a:lnTo>
                    <a:pt x="0" y="330919"/>
                  </a:lnTo>
                  <a:lnTo>
                    <a:pt x="0" y="0"/>
                  </a:lnTo>
                  <a:close/>
                </a:path>
              </a:pathLst>
            </a:custGeom>
            <a:solidFill>
              <a:srgbClr val="1B181A"/>
            </a:solidFill>
          </p:spPr>
          <p:txBody>
            <a:bodyPr wrap="square" lIns="0" tIns="0" rIns="0" bIns="0" rtlCol="0"/>
            <a:lstStyle/>
            <a:p>
              <a:endParaRPr/>
            </a:p>
          </p:txBody>
        </p:sp>
      </p:grpSp>
      <p:grpSp>
        <p:nvGrpSpPr>
          <p:cNvPr id="23" name="object 23"/>
          <p:cNvGrpSpPr/>
          <p:nvPr/>
        </p:nvGrpSpPr>
        <p:grpSpPr>
          <a:xfrm>
            <a:off x="4083390" y="0"/>
            <a:ext cx="3479800" cy="2386330"/>
            <a:chOff x="4083390" y="0"/>
            <a:chExt cx="3479800" cy="2386330"/>
          </a:xfrm>
        </p:grpSpPr>
        <p:sp>
          <p:nvSpPr>
            <p:cNvPr id="24" name="object 24"/>
            <p:cNvSpPr/>
            <p:nvPr/>
          </p:nvSpPr>
          <p:spPr>
            <a:xfrm>
              <a:off x="6888927" y="1054921"/>
              <a:ext cx="674370" cy="1331595"/>
            </a:xfrm>
            <a:custGeom>
              <a:avLst/>
              <a:gdLst/>
              <a:ahLst/>
              <a:cxnLst/>
              <a:rect l="l" t="t" r="r" b="b"/>
              <a:pathLst>
                <a:path w="674370" h="1331595">
                  <a:moveTo>
                    <a:pt x="673922" y="0"/>
                  </a:moveTo>
                  <a:lnTo>
                    <a:pt x="673922" y="1331267"/>
                  </a:lnTo>
                  <a:lnTo>
                    <a:pt x="0" y="1331267"/>
                  </a:lnTo>
                  <a:lnTo>
                    <a:pt x="0" y="0"/>
                  </a:lnTo>
                  <a:lnTo>
                    <a:pt x="673922" y="0"/>
                  </a:lnTo>
                  <a:close/>
                </a:path>
              </a:pathLst>
            </a:custGeom>
            <a:solidFill>
              <a:srgbClr val="FF7741">
                <a:alpha val="54998"/>
              </a:srgbClr>
            </a:solidFill>
          </p:spPr>
          <p:txBody>
            <a:bodyPr wrap="square" lIns="0" tIns="0" rIns="0" bIns="0" rtlCol="0"/>
            <a:lstStyle/>
            <a:p>
              <a:endParaRPr/>
            </a:p>
          </p:txBody>
        </p:sp>
        <p:sp>
          <p:nvSpPr>
            <p:cNvPr id="25" name="object 25"/>
            <p:cNvSpPr/>
            <p:nvPr/>
          </p:nvSpPr>
          <p:spPr>
            <a:xfrm>
              <a:off x="6888927" y="1055022"/>
              <a:ext cx="674370" cy="1331595"/>
            </a:xfrm>
            <a:custGeom>
              <a:avLst/>
              <a:gdLst/>
              <a:ahLst/>
              <a:cxnLst/>
              <a:rect l="l" t="t" r="r" b="b"/>
              <a:pathLst>
                <a:path w="674370" h="1331595">
                  <a:moveTo>
                    <a:pt x="673922" y="0"/>
                  </a:moveTo>
                  <a:lnTo>
                    <a:pt x="673922" y="1331064"/>
                  </a:lnTo>
                  <a:lnTo>
                    <a:pt x="665633" y="1331165"/>
                  </a:lnTo>
                  <a:lnTo>
                    <a:pt x="616671" y="1329362"/>
                  </a:lnTo>
                  <a:lnTo>
                    <a:pt x="567964" y="1323961"/>
                  </a:lnTo>
                  <a:lnTo>
                    <a:pt x="519787" y="1314991"/>
                  </a:lnTo>
                  <a:lnTo>
                    <a:pt x="472410" y="1302503"/>
                  </a:lnTo>
                  <a:lnTo>
                    <a:pt x="426079" y="1286565"/>
                  </a:lnTo>
                  <a:lnTo>
                    <a:pt x="381038" y="1267258"/>
                  </a:lnTo>
                  <a:lnTo>
                    <a:pt x="337539" y="1244689"/>
                  </a:lnTo>
                  <a:lnTo>
                    <a:pt x="295827" y="1218986"/>
                  </a:lnTo>
                  <a:lnTo>
                    <a:pt x="256118" y="1190285"/>
                  </a:lnTo>
                  <a:lnTo>
                    <a:pt x="218621" y="1158734"/>
                  </a:lnTo>
                  <a:lnTo>
                    <a:pt x="183546" y="1124510"/>
                  </a:lnTo>
                  <a:lnTo>
                    <a:pt x="151091" y="1087805"/>
                  </a:lnTo>
                  <a:lnTo>
                    <a:pt x="121424" y="1048813"/>
                  </a:lnTo>
                  <a:lnTo>
                    <a:pt x="94700" y="1007736"/>
                  </a:lnTo>
                  <a:lnTo>
                    <a:pt x="71071" y="964804"/>
                  </a:lnTo>
                  <a:lnTo>
                    <a:pt x="50668" y="920259"/>
                  </a:lnTo>
                  <a:lnTo>
                    <a:pt x="33597" y="874334"/>
                  </a:lnTo>
                  <a:lnTo>
                    <a:pt x="19947" y="827268"/>
                  </a:lnTo>
                  <a:lnTo>
                    <a:pt x="9798" y="779325"/>
                  </a:lnTo>
                  <a:lnTo>
                    <a:pt x="3205" y="730775"/>
                  </a:lnTo>
                  <a:lnTo>
                    <a:pt x="200" y="681872"/>
                  </a:lnTo>
                  <a:lnTo>
                    <a:pt x="0" y="665532"/>
                  </a:lnTo>
                  <a:lnTo>
                    <a:pt x="200" y="649191"/>
                  </a:lnTo>
                  <a:lnTo>
                    <a:pt x="3205" y="600288"/>
                  </a:lnTo>
                  <a:lnTo>
                    <a:pt x="9798" y="551739"/>
                  </a:lnTo>
                  <a:lnTo>
                    <a:pt x="19947" y="503796"/>
                  </a:lnTo>
                  <a:lnTo>
                    <a:pt x="33597" y="456730"/>
                  </a:lnTo>
                  <a:lnTo>
                    <a:pt x="50668" y="410805"/>
                  </a:lnTo>
                  <a:lnTo>
                    <a:pt x="71071" y="366260"/>
                  </a:lnTo>
                  <a:lnTo>
                    <a:pt x="94700" y="323327"/>
                  </a:lnTo>
                  <a:lnTo>
                    <a:pt x="121424" y="282250"/>
                  </a:lnTo>
                  <a:lnTo>
                    <a:pt x="151091" y="243258"/>
                  </a:lnTo>
                  <a:lnTo>
                    <a:pt x="183546" y="206554"/>
                  </a:lnTo>
                  <a:lnTo>
                    <a:pt x="218621" y="172329"/>
                  </a:lnTo>
                  <a:lnTo>
                    <a:pt x="256118" y="140778"/>
                  </a:lnTo>
                  <a:lnTo>
                    <a:pt x="295827" y="112078"/>
                  </a:lnTo>
                  <a:lnTo>
                    <a:pt x="337539" y="86375"/>
                  </a:lnTo>
                  <a:lnTo>
                    <a:pt x="381038" y="63806"/>
                  </a:lnTo>
                  <a:lnTo>
                    <a:pt x="426079" y="44498"/>
                  </a:lnTo>
                  <a:lnTo>
                    <a:pt x="472410" y="28560"/>
                  </a:lnTo>
                  <a:lnTo>
                    <a:pt x="519787" y="16072"/>
                  </a:lnTo>
                  <a:lnTo>
                    <a:pt x="567964" y="7102"/>
                  </a:lnTo>
                  <a:lnTo>
                    <a:pt x="616671" y="1701"/>
                  </a:lnTo>
                  <a:lnTo>
                    <a:pt x="673922" y="0"/>
                  </a:lnTo>
                  <a:close/>
                </a:path>
              </a:pathLst>
            </a:custGeom>
            <a:solidFill>
              <a:srgbClr val="B03200">
                <a:alpha val="54998"/>
              </a:srgbClr>
            </a:solidFill>
          </p:spPr>
          <p:txBody>
            <a:bodyPr wrap="square" lIns="0" tIns="0" rIns="0" bIns="0" rtlCol="0"/>
            <a:lstStyle/>
            <a:p>
              <a:endParaRPr/>
            </a:p>
          </p:txBody>
        </p:sp>
        <p:sp>
          <p:nvSpPr>
            <p:cNvPr id="26" name="object 26"/>
            <p:cNvSpPr/>
            <p:nvPr/>
          </p:nvSpPr>
          <p:spPr>
            <a:xfrm>
              <a:off x="7221744" y="1387838"/>
              <a:ext cx="341630" cy="665480"/>
            </a:xfrm>
            <a:custGeom>
              <a:avLst/>
              <a:gdLst/>
              <a:ahLst/>
              <a:cxnLst/>
              <a:rect l="l" t="t" r="r" b="b"/>
              <a:pathLst>
                <a:path w="341629" h="665480">
                  <a:moveTo>
                    <a:pt x="341105" y="4"/>
                  </a:moveTo>
                  <a:lnTo>
                    <a:pt x="341105" y="665429"/>
                  </a:lnTo>
                  <a:lnTo>
                    <a:pt x="324646" y="665433"/>
                  </a:lnTo>
                  <a:lnTo>
                    <a:pt x="283982" y="661931"/>
                  </a:lnTo>
                  <a:lnTo>
                    <a:pt x="244052" y="653478"/>
                  </a:lnTo>
                  <a:lnTo>
                    <a:pt x="205453" y="640199"/>
                  </a:lnTo>
                  <a:lnTo>
                    <a:pt x="168769" y="622295"/>
                  </a:lnTo>
                  <a:lnTo>
                    <a:pt x="134557" y="600038"/>
                  </a:lnTo>
                  <a:lnTo>
                    <a:pt x="103327" y="573760"/>
                  </a:lnTo>
                  <a:lnTo>
                    <a:pt x="75545" y="543853"/>
                  </a:lnTo>
                  <a:lnTo>
                    <a:pt x="51633" y="510771"/>
                  </a:lnTo>
                  <a:lnTo>
                    <a:pt x="31953" y="475014"/>
                  </a:lnTo>
                  <a:lnTo>
                    <a:pt x="16798" y="437117"/>
                  </a:lnTo>
                  <a:lnTo>
                    <a:pt x="6394" y="397646"/>
                  </a:lnTo>
                  <a:lnTo>
                    <a:pt x="901" y="357197"/>
                  </a:lnTo>
                  <a:lnTo>
                    <a:pt x="0" y="332716"/>
                  </a:lnTo>
                  <a:lnTo>
                    <a:pt x="100" y="324546"/>
                  </a:lnTo>
                  <a:lnTo>
                    <a:pt x="3602" y="283882"/>
                  </a:lnTo>
                  <a:lnTo>
                    <a:pt x="12055" y="243952"/>
                  </a:lnTo>
                  <a:lnTo>
                    <a:pt x="25334" y="205353"/>
                  </a:lnTo>
                  <a:lnTo>
                    <a:pt x="43238" y="168669"/>
                  </a:lnTo>
                  <a:lnTo>
                    <a:pt x="65495" y="134457"/>
                  </a:lnTo>
                  <a:lnTo>
                    <a:pt x="91773" y="103227"/>
                  </a:lnTo>
                  <a:lnTo>
                    <a:pt x="121680" y="75445"/>
                  </a:lnTo>
                  <a:lnTo>
                    <a:pt x="154762" y="51533"/>
                  </a:lnTo>
                  <a:lnTo>
                    <a:pt x="190519" y="31853"/>
                  </a:lnTo>
                  <a:lnTo>
                    <a:pt x="228415" y="16698"/>
                  </a:lnTo>
                  <a:lnTo>
                    <a:pt x="267887" y="6294"/>
                  </a:lnTo>
                  <a:lnTo>
                    <a:pt x="308335" y="801"/>
                  </a:lnTo>
                  <a:lnTo>
                    <a:pt x="324646" y="0"/>
                  </a:lnTo>
                  <a:lnTo>
                    <a:pt x="341105" y="4"/>
                  </a:lnTo>
                  <a:close/>
                </a:path>
              </a:pathLst>
            </a:custGeom>
            <a:solidFill>
              <a:srgbClr val="F4B324">
                <a:alpha val="54998"/>
              </a:srgbClr>
            </a:solidFill>
          </p:spPr>
          <p:txBody>
            <a:bodyPr wrap="square" lIns="0" tIns="0" rIns="0" bIns="0" rtlCol="0"/>
            <a:lstStyle/>
            <a:p>
              <a:endParaRPr/>
            </a:p>
          </p:txBody>
        </p:sp>
        <p:sp>
          <p:nvSpPr>
            <p:cNvPr id="27" name="object 27"/>
            <p:cNvSpPr/>
            <p:nvPr/>
          </p:nvSpPr>
          <p:spPr>
            <a:xfrm>
              <a:off x="5397399" y="0"/>
              <a:ext cx="2165985" cy="1604645"/>
            </a:xfrm>
            <a:custGeom>
              <a:avLst/>
              <a:gdLst/>
              <a:ahLst/>
              <a:cxnLst/>
              <a:rect l="l" t="t" r="r" b="b"/>
              <a:pathLst>
                <a:path w="2165984" h="1604645">
                  <a:moveTo>
                    <a:pt x="1306627" y="1604330"/>
                  </a:moveTo>
                  <a:lnTo>
                    <a:pt x="0" y="297703"/>
                  </a:lnTo>
                  <a:lnTo>
                    <a:pt x="297703" y="0"/>
                  </a:lnTo>
                  <a:lnTo>
                    <a:pt x="2165450" y="0"/>
                  </a:lnTo>
                  <a:lnTo>
                    <a:pt x="2165450" y="745507"/>
                  </a:lnTo>
                  <a:lnTo>
                    <a:pt x="1306627" y="1604330"/>
                  </a:lnTo>
                  <a:close/>
                </a:path>
              </a:pathLst>
            </a:custGeom>
            <a:solidFill>
              <a:srgbClr val="FF7741"/>
            </a:solidFill>
          </p:spPr>
          <p:txBody>
            <a:bodyPr wrap="square" lIns="0" tIns="0" rIns="0" bIns="0" rtlCol="0"/>
            <a:lstStyle/>
            <a:p>
              <a:endParaRPr/>
            </a:p>
          </p:txBody>
        </p:sp>
        <p:sp>
          <p:nvSpPr>
            <p:cNvPr id="28" name="object 28"/>
            <p:cNvSpPr/>
            <p:nvPr/>
          </p:nvSpPr>
          <p:spPr>
            <a:xfrm>
              <a:off x="6052291" y="300860"/>
              <a:ext cx="1303655" cy="926465"/>
            </a:xfrm>
            <a:custGeom>
              <a:avLst/>
              <a:gdLst/>
              <a:ahLst/>
              <a:cxnLst/>
              <a:rect l="l" t="t" r="r" b="b"/>
              <a:pathLst>
                <a:path w="1303654" h="926465">
                  <a:moveTo>
                    <a:pt x="0" y="651734"/>
                  </a:moveTo>
                  <a:lnTo>
                    <a:pt x="651734" y="0"/>
                  </a:lnTo>
                  <a:lnTo>
                    <a:pt x="1303470" y="651735"/>
                  </a:lnTo>
                  <a:lnTo>
                    <a:pt x="1239461" y="715744"/>
                  </a:lnTo>
                  <a:lnTo>
                    <a:pt x="1199347" y="747080"/>
                  </a:lnTo>
                  <a:lnTo>
                    <a:pt x="1161338" y="773570"/>
                  </a:lnTo>
                  <a:lnTo>
                    <a:pt x="1122341" y="797942"/>
                  </a:lnTo>
                  <a:lnTo>
                    <a:pt x="1082439" y="820194"/>
                  </a:lnTo>
                  <a:lnTo>
                    <a:pt x="1041714" y="840327"/>
                  </a:lnTo>
                  <a:lnTo>
                    <a:pt x="1000248" y="858341"/>
                  </a:lnTo>
                  <a:lnTo>
                    <a:pt x="958124" y="874235"/>
                  </a:lnTo>
                  <a:lnTo>
                    <a:pt x="915424" y="888010"/>
                  </a:lnTo>
                  <a:lnTo>
                    <a:pt x="872230" y="899666"/>
                  </a:lnTo>
                  <a:lnTo>
                    <a:pt x="828625" y="909203"/>
                  </a:lnTo>
                  <a:lnTo>
                    <a:pt x="784690" y="916621"/>
                  </a:lnTo>
                  <a:lnTo>
                    <a:pt x="740509" y="921919"/>
                  </a:lnTo>
                  <a:lnTo>
                    <a:pt x="696163" y="925098"/>
                  </a:lnTo>
                  <a:lnTo>
                    <a:pt x="651734" y="926157"/>
                  </a:lnTo>
                  <a:lnTo>
                    <a:pt x="607306" y="925098"/>
                  </a:lnTo>
                  <a:lnTo>
                    <a:pt x="562960" y="921919"/>
                  </a:lnTo>
                  <a:lnTo>
                    <a:pt x="518779" y="916621"/>
                  </a:lnTo>
                  <a:lnTo>
                    <a:pt x="474844" y="909203"/>
                  </a:lnTo>
                  <a:lnTo>
                    <a:pt x="431239" y="899666"/>
                  </a:lnTo>
                  <a:lnTo>
                    <a:pt x="388045" y="888010"/>
                  </a:lnTo>
                  <a:lnTo>
                    <a:pt x="345345" y="874235"/>
                  </a:lnTo>
                  <a:lnTo>
                    <a:pt x="303221" y="858341"/>
                  </a:lnTo>
                  <a:lnTo>
                    <a:pt x="261755" y="840327"/>
                  </a:lnTo>
                  <a:lnTo>
                    <a:pt x="221030" y="820194"/>
                  </a:lnTo>
                  <a:lnTo>
                    <a:pt x="181128" y="797942"/>
                  </a:lnTo>
                  <a:lnTo>
                    <a:pt x="142131" y="773570"/>
                  </a:lnTo>
                  <a:lnTo>
                    <a:pt x="104122" y="747080"/>
                  </a:lnTo>
                  <a:lnTo>
                    <a:pt x="67182" y="718470"/>
                  </a:lnTo>
                  <a:lnTo>
                    <a:pt x="0" y="651734"/>
                  </a:lnTo>
                  <a:close/>
                </a:path>
              </a:pathLst>
            </a:custGeom>
            <a:solidFill>
              <a:srgbClr val="2F2F2F"/>
            </a:solidFill>
          </p:spPr>
          <p:txBody>
            <a:bodyPr wrap="square" lIns="0" tIns="0" rIns="0" bIns="0" rtlCol="0"/>
            <a:lstStyle/>
            <a:p>
              <a:endParaRPr/>
            </a:p>
          </p:txBody>
        </p:sp>
        <p:sp>
          <p:nvSpPr>
            <p:cNvPr id="29" name="object 29"/>
            <p:cNvSpPr/>
            <p:nvPr/>
          </p:nvSpPr>
          <p:spPr>
            <a:xfrm>
              <a:off x="5397399" y="0"/>
              <a:ext cx="2165985" cy="953135"/>
            </a:xfrm>
            <a:custGeom>
              <a:avLst/>
              <a:gdLst/>
              <a:ahLst/>
              <a:cxnLst/>
              <a:rect l="l" t="t" r="r" b="b"/>
              <a:pathLst>
                <a:path w="2165984" h="953135">
                  <a:moveTo>
                    <a:pt x="0" y="297703"/>
                  </a:moveTo>
                  <a:lnTo>
                    <a:pt x="297703" y="0"/>
                  </a:lnTo>
                  <a:lnTo>
                    <a:pt x="2165450" y="0"/>
                  </a:lnTo>
                  <a:lnTo>
                    <a:pt x="2165450" y="745507"/>
                  </a:lnTo>
                  <a:lnTo>
                    <a:pt x="1958362" y="952595"/>
                  </a:lnTo>
                  <a:lnTo>
                    <a:pt x="1306627" y="300860"/>
                  </a:lnTo>
                  <a:lnTo>
                    <a:pt x="654892" y="952595"/>
                  </a:lnTo>
                  <a:lnTo>
                    <a:pt x="0" y="297703"/>
                  </a:lnTo>
                  <a:close/>
                </a:path>
              </a:pathLst>
            </a:custGeom>
            <a:solidFill>
              <a:srgbClr val="007B91"/>
            </a:solidFill>
          </p:spPr>
          <p:txBody>
            <a:bodyPr wrap="square" lIns="0" tIns="0" rIns="0" bIns="0" rtlCol="0"/>
            <a:lstStyle/>
            <a:p>
              <a:endParaRPr/>
            </a:p>
          </p:txBody>
        </p:sp>
        <p:sp>
          <p:nvSpPr>
            <p:cNvPr id="30" name="object 30"/>
            <p:cNvSpPr/>
            <p:nvPr/>
          </p:nvSpPr>
          <p:spPr>
            <a:xfrm>
              <a:off x="5397484" y="29603"/>
              <a:ext cx="1306830" cy="923290"/>
            </a:xfrm>
            <a:custGeom>
              <a:avLst/>
              <a:gdLst/>
              <a:ahLst/>
              <a:cxnLst/>
              <a:rect l="l" t="t" r="r" b="b"/>
              <a:pathLst>
                <a:path w="1306829" h="923290">
                  <a:moveTo>
                    <a:pt x="0" y="268184"/>
                  </a:moveTo>
                  <a:lnTo>
                    <a:pt x="33659" y="236292"/>
                  </a:lnTo>
                  <a:lnTo>
                    <a:pt x="71959" y="203739"/>
                  </a:lnTo>
                  <a:lnTo>
                    <a:pt x="111558" y="173598"/>
                  </a:lnTo>
                  <a:lnTo>
                    <a:pt x="152354" y="145868"/>
                  </a:lnTo>
                  <a:lnTo>
                    <a:pt x="194250" y="120549"/>
                  </a:lnTo>
                  <a:lnTo>
                    <a:pt x="237143" y="97642"/>
                  </a:lnTo>
                  <a:lnTo>
                    <a:pt x="280936" y="77147"/>
                  </a:lnTo>
                  <a:lnTo>
                    <a:pt x="325528" y="59063"/>
                  </a:lnTo>
                  <a:lnTo>
                    <a:pt x="370818" y="43390"/>
                  </a:lnTo>
                  <a:lnTo>
                    <a:pt x="416708" y="30129"/>
                  </a:lnTo>
                  <a:lnTo>
                    <a:pt x="463097" y="19280"/>
                  </a:lnTo>
                  <a:lnTo>
                    <a:pt x="509886" y="10842"/>
                  </a:lnTo>
                  <a:lnTo>
                    <a:pt x="556974" y="4816"/>
                  </a:lnTo>
                  <a:lnTo>
                    <a:pt x="604262" y="1202"/>
                  </a:lnTo>
                  <a:lnTo>
                    <a:pt x="651649" y="0"/>
                  </a:lnTo>
                  <a:lnTo>
                    <a:pt x="699037" y="1202"/>
                  </a:lnTo>
                  <a:lnTo>
                    <a:pt x="746325" y="4816"/>
                  </a:lnTo>
                  <a:lnTo>
                    <a:pt x="793413" y="10842"/>
                  </a:lnTo>
                  <a:lnTo>
                    <a:pt x="840202" y="19280"/>
                  </a:lnTo>
                  <a:lnTo>
                    <a:pt x="886591" y="30129"/>
                  </a:lnTo>
                  <a:lnTo>
                    <a:pt x="932481" y="43390"/>
                  </a:lnTo>
                  <a:lnTo>
                    <a:pt x="977771" y="59063"/>
                  </a:lnTo>
                  <a:lnTo>
                    <a:pt x="1022363" y="77147"/>
                  </a:lnTo>
                  <a:lnTo>
                    <a:pt x="1066155" y="97642"/>
                  </a:lnTo>
                  <a:lnTo>
                    <a:pt x="1109049" y="120549"/>
                  </a:lnTo>
                  <a:lnTo>
                    <a:pt x="1150944" y="145868"/>
                  </a:lnTo>
                  <a:lnTo>
                    <a:pt x="1191741" y="173598"/>
                  </a:lnTo>
                  <a:lnTo>
                    <a:pt x="1231339" y="203739"/>
                  </a:lnTo>
                  <a:lnTo>
                    <a:pt x="1269640" y="236292"/>
                  </a:lnTo>
                  <a:lnTo>
                    <a:pt x="1306542" y="271256"/>
                  </a:lnTo>
                  <a:lnTo>
                    <a:pt x="654807" y="922991"/>
                  </a:lnTo>
                  <a:lnTo>
                    <a:pt x="0" y="268184"/>
                  </a:lnTo>
                  <a:close/>
                </a:path>
              </a:pathLst>
            </a:custGeom>
            <a:solidFill>
              <a:srgbClr val="40BFDE"/>
            </a:solidFill>
          </p:spPr>
          <p:txBody>
            <a:bodyPr wrap="square" lIns="0" tIns="0" rIns="0" bIns="0" rtlCol="0"/>
            <a:lstStyle/>
            <a:p>
              <a:endParaRPr/>
            </a:p>
          </p:txBody>
        </p:sp>
        <p:sp>
          <p:nvSpPr>
            <p:cNvPr id="31" name="object 31"/>
            <p:cNvSpPr/>
            <p:nvPr/>
          </p:nvSpPr>
          <p:spPr>
            <a:xfrm>
              <a:off x="6704026" y="29603"/>
              <a:ext cx="859155" cy="923290"/>
            </a:xfrm>
            <a:custGeom>
              <a:avLst/>
              <a:gdLst/>
              <a:ahLst/>
              <a:cxnLst/>
              <a:rect l="l" t="t" r="r" b="b"/>
              <a:pathLst>
                <a:path w="859154" h="923290">
                  <a:moveTo>
                    <a:pt x="651735" y="922991"/>
                  </a:moveTo>
                  <a:lnTo>
                    <a:pt x="0" y="271256"/>
                  </a:lnTo>
                  <a:lnTo>
                    <a:pt x="36902" y="236292"/>
                  </a:lnTo>
                  <a:lnTo>
                    <a:pt x="75202" y="203739"/>
                  </a:lnTo>
                  <a:lnTo>
                    <a:pt x="114800" y="173598"/>
                  </a:lnTo>
                  <a:lnTo>
                    <a:pt x="155597" y="145868"/>
                  </a:lnTo>
                  <a:lnTo>
                    <a:pt x="197492" y="120549"/>
                  </a:lnTo>
                  <a:lnTo>
                    <a:pt x="240506" y="97586"/>
                  </a:lnTo>
                  <a:lnTo>
                    <a:pt x="284178" y="77147"/>
                  </a:lnTo>
                  <a:lnTo>
                    <a:pt x="328770" y="59063"/>
                  </a:lnTo>
                  <a:lnTo>
                    <a:pt x="374061" y="43390"/>
                  </a:lnTo>
                  <a:lnTo>
                    <a:pt x="419950" y="30129"/>
                  </a:lnTo>
                  <a:lnTo>
                    <a:pt x="466340" y="19280"/>
                  </a:lnTo>
                  <a:lnTo>
                    <a:pt x="513128" y="10842"/>
                  </a:lnTo>
                  <a:lnTo>
                    <a:pt x="560216" y="4816"/>
                  </a:lnTo>
                  <a:lnTo>
                    <a:pt x="607504" y="1202"/>
                  </a:lnTo>
                  <a:lnTo>
                    <a:pt x="654892" y="0"/>
                  </a:lnTo>
                  <a:lnTo>
                    <a:pt x="702280" y="1202"/>
                  </a:lnTo>
                  <a:lnTo>
                    <a:pt x="749567" y="4816"/>
                  </a:lnTo>
                  <a:lnTo>
                    <a:pt x="796656" y="10842"/>
                  </a:lnTo>
                  <a:lnTo>
                    <a:pt x="843444" y="19280"/>
                  </a:lnTo>
                  <a:lnTo>
                    <a:pt x="858823" y="22877"/>
                  </a:lnTo>
                  <a:lnTo>
                    <a:pt x="858823" y="715903"/>
                  </a:lnTo>
                  <a:lnTo>
                    <a:pt x="651735" y="922991"/>
                  </a:lnTo>
                  <a:close/>
                </a:path>
              </a:pathLst>
            </a:custGeom>
            <a:solidFill>
              <a:srgbClr val="F4B324"/>
            </a:solidFill>
          </p:spPr>
          <p:txBody>
            <a:bodyPr wrap="square" lIns="0" tIns="0" rIns="0" bIns="0" rtlCol="0"/>
            <a:lstStyle/>
            <a:p>
              <a:endParaRPr/>
            </a:p>
          </p:txBody>
        </p:sp>
        <p:sp>
          <p:nvSpPr>
            <p:cNvPr id="32" name="object 32"/>
            <p:cNvSpPr/>
            <p:nvPr/>
          </p:nvSpPr>
          <p:spPr>
            <a:xfrm>
              <a:off x="4083390" y="0"/>
              <a:ext cx="1816735" cy="1720850"/>
            </a:xfrm>
            <a:custGeom>
              <a:avLst/>
              <a:gdLst/>
              <a:ahLst/>
              <a:cxnLst/>
              <a:rect l="l" t="t" r="r" b="b"/>
              <a:pathLst>
                <a:path w="1816735" h="1720850">
                  <a:moveTo>
                    <a:pt x="908198" y="1720492"/>
                  </a:moveTo>
                  <a:lnTo>
                    <a:pt x="0" y="812294"/>
                  </a:lnTo>
                  <a:lnTo>
                    <a:pt x="812294" y="0"/>
                  </a:lnTo>
                  <a:lnTo>
                    <a:pt x="1004102" y="0"/>
                  </a:lnTo>
                  <a:lnTo>
                    <a:pt x="1816396" y="812294"/>
                  </a:lnTo>
                  <a:lnTo>
                    <a:pt x="908198" y="1720492"/>
                  </a:lnTo>
                  <a:close/>
                </a:path>
              </a:pathLst>
            </a:custGeom>
            <a:solidFill>
              <a:srgbClr val="FF7741"/>
            </a:solidFill>
          </p:spPr>
          <p:txBody>
            <a:bodyPr wrap="square" lIns="0" tIns="0" rIns="0" bIns="0" rtlCol="0"/>
            <a:lstStyle/>
            <a:p>
              <a:endParaRPr/>
            </a:p>
          </p:txBody>
        </p:sp>
        <p:sp>
          <p:nvSpPr>
            <p:cNvPr id="33" name="object 33"/>
            <p:cNvSpPr/>
            <p:nvPr/>
          </p:nvSpPr>
          <p:spPr>
            <a:xfrm>
              <a:off x="4537489" y="358195"/>
              <a:ext cx="908685" cy="908685"/>
            </a:xfrm>
            <a:custGeom>
              <a:avLst/>
              <a:gdLst/>
              <a:ahLst/>
              <a:cxnLst/>
              <a:rect l="l" t="t" r="r" b="b"/>
              <a:pathLst>
                <a:path w="908685" h="908685">
                  <a:moveTo>
                    <a:pt x="454099" y="0"/>
                  </a:moveTo>
                  <a:lnTo>
                    <a:pt x="908198" y="454099"/>
                  </a:lnTo>
                  <a:lnTo>
                    <a:pt x="454099" y="908198"/>
                  </a:lnTo>
                  <a:lnTo>
                    <a:pt x="0" y="454099"/>
                  </a:lnTo>
                  <a:lnTo>
                    <a:pt x="454099" y="0"/>
                  </a:lnTo>
                  <a:close/>
                </a:path>
              </a:pathLst>
            </a:custGeom>
            <a:solidFill>
              <a:srgbClr val="2F2F2F"/>
            </a:solidFill>
          </p:spPr>
          <p:txBody>
            <a:bodyPr wrap="square" lIns="0" tIns="0" rIns="0" bIns="0" rtlCol="0"/>
            <a:lstStyle/>
            <a:p>
              <a:endParaRPr/>
            </a:p>
          </p:txBody>
        </p:sp>
        <p:sp>
          <p:nvSpPr>
            <p:cNvPr id="34" name="object 34"/>
            <p:cNvSpPr/>
            <p:nvPr/>
          </p:nvSpPr>
          <p:spPr>
            <a:xfrm>
              <a:off x="4083390" y="0"/>
              <a:ext cx="1816735" cy="812800"/>
            </a:xfrm>
            <a:custGeom>
              <a:avLst/>
              <a:gdLst/>
              <a:ahLst/>
              <a:cxnLst/>
              <a:rect l="l" t="t" r="r" b="b"/>
              <a:pathLst>
                <a:path w="1816735" h="812800">
                  <a:moveTo>
                    <a:pt x="1004102" y="0"/>
                  </a:moveTo>
                  <a:lnTo>
                    <a:pt x="1816396" y="812294"/>
                  </a:lnTo>
                  <a:lnTo>
                    <a:pt x="0" y="812294"/>
                  </a:lnTo>
                  <a:lnTo>
                    <a:pt x="812294" y="0"/>
                  </a:lnTo>
                  <a:lnTo>
                    <a:pt x="1004102" y="0"/>
                  </a:lnTo>
                  <a:close/>
                </a:path>
              </a:pathLst>
            </a:custGeom>
            <a:solidFill>
              <a:srgbClr val="F4B324"/>
            </a:solidFill>
          </p:spPr>
          <p:txBody>
            <a:bodyPr wrap="square" lIns="0" tIns="0" rIns="0" bIns="0" rtlCol="0"/>
            <a:lstStyle/>
            <a:p>
              <a:endParaRPr/>
            </a:p>
          </p:txBody>
        </p:sp>
      </p:grpSp>
      <p:grpSp>
        <p:nvGrpSpPr>
          <p:cNvPr id="35" name="object 35"/>
          <p:cNvGrpSpPr/>
          <p:nvPr/>
        </p:nvGrpSpPr>
        <p:grpSpPr>
          <a:xfrm>
            <a:off x="2182552" y="5301"/>
            <a:ext cx="957580" cy="957580"/>
            <a:chOff x="2182552" y="5301"/>
            <a:chExt cx="957580" cy="957580"/>
          </a:xfrm>
        </p:grpSpPr>
        <p:sp>
          <p:nvSpPr>
            <p:cNvPr id="36" name="object 36"/>
            <p:cNvSpPr/>
            <p:nvPr/>
          </p:nvSpPr>
          <p:spPr>
            <a:xfrm>
              <a:off x="2182552" y="5301"/>
              <a:ext cx="957580" cy="957580"/>
            </a:xfrm>
            <a:custGeom>
              <a:avLst/>
              <a:gdLst/>
              <a:ahLst/>
              <a:cxnLst/>
              <a:rect l="l" t="t" r="r" b="b"/>
              <a:pathLst>
                <a:path w="957580" h="957580">
                  <a:moveTo>
                    <a:pt x="0" y="957411"/>
                  </a:moveTo>
                  <a:lnTo>
                    <a:pt x="0" y="0"/>
                  </a:lnTo>
                  <a:lnTo>
                    <a:pt x="957411" y="0"/>
                  </a:lnTo>
                  <a:lnTo>
                    <a:pt x="957411" y="957411"/>
                  </a:lnTo>
                  <a:lnTo>
                    <a:pt x="0" y="957411"/>
                  </a:lnTo>
                  <a:close/>
                </a:path>
              </a:pathLst>
            </a:custGeom>
            <a:solidFill>
              <a:srgbClr val="FF7741"/>
            </a:solidFill>
          </p:spPr>
          <p:txBody>
            <a:bodyPr wrap="square" lIns="0" tIns="0" rIns="0" bIns="0" rtlCol="0"/>
            <a:lstStyle/>
            <a:p>
              <a:endParaRPr/>
            </a:p>
          </p:txBody>
        </p:sp>
        <p:sp>
          <p:nvSpPr>
            <p:cNvPr id="37" name="object 37"/>
            <p:cNvSpPr/>
            <p:nvPr/>
          </p:nvSpPr>
          <p:spPr>
            <a:xfrm>
              <a:off x="2421905" y="244653"/>
              <a:ext cx="478790" cy="478790"/>
            </a:xfrm>
            <a:custGeom>
              <a:avLst/>
              <a:gdLst/>
              <a:ahLst/>
              <a:cxnLst/>
              <a:rect l="l" t="t" r="r" b="b"/>
              <a:pathLst>
                <a:path w="478789" h="478790">
                  <a:moveTo>
                    <a:pt x="478705" y="0"/>
                  </a:moveTo>
                  <a:lnTo>
                    <a:pt x="478705" y="478705"/>
                  </a:lnTo>
                  <a:lnTo>
                    <a:pt x="0" y="478705"/>
                  </a:lnTo>
                  <a:lnTo>
                    <a:pt x="0" y="0"/>
                  </a:lnTo>
                  <a:lnTo>
                    <a:pt x="478705" y="0"/>
                  </a:lnTo>
                  <a:close/>
                </a:path>
              </a:pathLst>
            </a:custGeom>
            <a:solidFill>
              <a:srgbClr val="2F2F2F"/>
            </a:solidFill>
          </p:spPr>
          <p:txBody>
            <a:bodyPr wrap="square" lIns="0" tIns="0" rIns="0" bIns="0" rtlCol="0"/>
            <a:lstStyle/>
            <a:p>
              <a:endParaRPr/>
            </a:p>
          </p:txBody>
        </p:sp>
        <p:sp>
          <p:nvSpPr>
            <p:cNvPr id="38" name="object 38"/>
            <p:cNvSpPr/>
            <p:nvPr/>
          </p:nvSpPr>
          <p:spPr>
            <a:xfrm>
              <a:off x="2182552" y="5301"/>
              <a:ext cx="957580" cy="957580"/>
            </a:xfrm>
            <a:custGeom>
              <a:avLst/>
              <a:gdLst/>
              <a:ahLst/>
              <a:cxnLst/>
              <a:rect l="l" t="t" r="r" b="b"/>
              <a:pathLst>
                <a:path w="957580" h="957580">
                  <a:moveTo>
                    <a:pt x="957411" y="0"/>
                  </a:moveTo>
                  <a:lnTo>
                    <a:pt x="957411" y="957411"/>
                  </a:lnTo>
                  <a:lnTo>
                    <a:pt x="0" y="0"/>
                  </a:lnTo>
                  <a:lnTo>
                    <a:pt x="957411" y="0"/>
                  </a:lnTo>
                  <a:close/>
                </a:path>
              </a:pathLst>
            </a:custGeom>
            <a:solidFill>
              <a:srgbClr val="40BFDE"/>
            </a:solidFill>
          </p:spPr>
          <p:txBody>
            <a:bodyPr wrap="square" lIns="0" tIns="0" rIns="0" bIns="0" rtlCol="0"/>
            <a:lstStyle/>
            <a:p>
              <a:endParaRPr/>
            </a:p>
          </p:txBody>
        </p:sp>
      </p:grpSp>
      <p:grpSp>
        <p:nvGrpSpPr>
          <p:cNvPr id="39" name="object 39"/>
          <p:cNvGrpSpPr/>
          <p:nvPr/>
        </p:nvGrpSpPr>
        <p:grpSpPr>
          <a:xfrm>
            <a:off x="5531525" y="9588761"/>
            <a:ext cx="1476375" cy="1108075"/>
            <a:chOff x="5531525" y="9588761"/>
            <a:chExt cx="1476375" cy="1108075"/>
          </a:xfrm>
        </p:grpSpPr>
        <p:sp>
          <p:nvSpPr>
            <p:cNvPr id="40" name="object 40"/>
            <p:cNvSpPr/>
            <p:nvPr/>
          </p:nvSpPr>
          <p:spPr>
            <a:xfrm>
              <a:off x="5531525" y="9588761"/>
              <a:ext cx="1476375" cy="1108075"/>
            </a:xfrm>
            <a:custGeom>
              <a:avLst/>
              <a:gdLst/>
              <a:ahLst/>
              <a:cxnLst/>
              <a:rect l="l" t="t" r="r" b="b"/>
              <a:pathLst>
                <a:path w="1476375" h="1108075">
                  <a:moveTo>
                    <a:pt x="1476226" y="0"/>
                  </a:moveTo>
                  <a:lnTo>
                    <a:pt x="1476226" y="1107812"/>
                  </a:lnTo>
                  <a:lnTo>
                    <a:pt x="0" y="1107812"/>
                  </a:lnTo>
                  <a:lnTo>
                    <a:pt x="0" y="0"/>
                  </a:lnTo>
                  <a:lnTo>
                    <a:pt x="1476226" y="0"/>
                  </a:lnTo>
                  <a:close/>
                </a:path>
              </a:pathLst>
            </a:custGeom>
            <a:solidFill>
              <a:srgbClr val="FF7741"/>
            </a:solidFill>
          </p:spPr>
          <p:txBody>
            <a:bodyPr wrap="square" lIns="0" tIns="0" rIns="0" bIns="0" rtlCol="0"/>
            <a:lstStyle/>
            <a:p>
              <a:endParaRPr/>
            </a:p>
          </p:txBody>
        </p:sp>
        <p:sp>
          <p:nvSpPr>
            <p:cNvPr id="41" name="object 41"/>
            <p:cNvSpPr/>
            <p:nvPr/>
          </p:nvSpPr>
          <p:spPr>
            <a:xfrm>
              <a:off x="5900507" y="9957744"/>
              <a:ext cx="738505" cy="738505"/>
            </a:xfrm>
            <a:custGeom>
              <a:avLst/>
              <a:gdLst/>
              <a:ahLst/>
              <a:cxnLst/>
              <a:rect l="l" t="t" r="r" b="b"/>
              <a:pathLst>
                <a:path w="738504" h="738504">
                  <a:moveTo>
                    <a:pt x="0" y="738261"/>
                  </a:moveTo>
                  <a:lnTo>
                    <a:pt x="0" y="0"/>
                  </a:lnTo>
                  <a:lnTo>
                    <a:pt x="738261" y="0"/>
                  </a:lnTo>
                  <a:lnTo>
                    <a:pt x="738261" y="738261"/>
                  </a:lnTo>
                  <a:lnTo>
                    <a:pt x="0" y="738261"/>
                  </a:lnTo>
                  <a:close/>
                </a:path>
              </a:pathLst>
            </a:custGeom>
            <a:solidFill>
              <a:srgbClr val="2F2F2F"/>
            </a:solidFill>
          </p:spPr>
          <p:txBody>
            <a:bodyPr wrap="square" lIns="0" tIns="0" rIns="0" bIns="0" rtlCol="0"/>
            <a:lstStyle/>
            <a:p>
              <a:endParaRPr/>
            </a:p>
          </p:txBody>
        </p:sp>
        <p:sp>
          <p:nvSpPr>
            <p:cNvPr id="42" name="object 42"/>
            <p:cNvSpPr/>
            <p:nvPr/>
          </p:nvSpPr>
          <p:spPr>
            <a:xfrm>
              <a:off x="5531525" y="9588762"/>
              <a:ext cx="1108075" cy="1108075"/>
            </a:xfrm>
            <a:custGeom>
              <a:avLst/>
              <a:gdLst/>
              <a:ahLst/>
              <a:cxnLst/>
              <a:rect l="l" t="t" r="r" b="b"/>
              <a:pathLst>
                <a:path w="1108075" h="1108075">
                  <a:moveTo>
                    <a:pt x="0" y="1107812"/>
                  </a:moveTo>
                  <a:lnTo>
                    <a:pt x="0" y="0"/>
                  </a:lnTo>
                  <a:lnTo>
                    <a:pt x="1107812" y="1107812"/>
                  </a:lnTo>
                  <a:lnTo>
                    <a:pt x="0" y="1107812"/>
                  </a:lnTo>
                  <a:close/>
                </a:path>
              </a:pathLst>
            </a:custGeom>
            <a:solidFill>
              <a:srgbClr val="40BFDE"/>
            </a:solidFill>
          </p:spPr>
          <p:txBody>
            <a:bodyPr wrap="square" lIns="0" tIns="0" rIns="0" bIns="0" rtlCol="0"/>
            <a:lstStyle/>
            <a:p>
              <a:endParaRPr/>
            </a:p>
          </p:txBody>
        </p:sp>
      </p:grpSp>
      <p:grpSp>
        <p:nvGrpSpPr>
          <p:cNvPr id="43" name="object 43"/>
          <p:cNvGrpSpPr/>
          <p:nvPr/>
        </p:nvGrpSpPr>
        <p:grpSpPr>
          <a:xfrm>
            <a:off x="1858937" y="3321874"/>
            <a:ext cx="4657343" cy="3750528"/>
            <a:chOff x="1609343" y="3311687"/>
            <a:chExt cx="4657343" cy="3750528"/>
          </a:xfrm>
        </p:grpSpPr>
        <p:pic>
          <p:nvPicPr>
            <p:cNvPr id="44" name="object 44"/>
            <p:cNvPicPr/>
            <p:nvPr/>
          </p:nvPicPr>
          <p:blipFill>
            <a:blip r:embed="rId2" cstate="print"/>
            <a:stretch>
              <a:fillRect/>
            </a:stretch>
          </p:blipFill>
          <p:spPr>
            <a:xfrm>
              <a:off x="1769092" y="3478409"/>
              <a:ext cx="3143249" cy="2028825"/>
            </a:xfrm>
            <a:prstGeom prst="rect">
              <a:avLst/>
            </a:prstGeom>
          </p:spPr>
        </p:pic>
        <p:pic>
          <p:nvPicPr>
            <p:cNvPr id="45" name="object 45"/>
            <p:cNvPicPr/>
            <p:nvPr/>
          </p:nvPicPr>
          <p:blipFill>
            <a:blip r:embed="rId3" cstate="print"/>
            <a:stretch>
              <a:fillRect/>
            </a:stretch>
          </p:blipFill>
          <p:spPr>
            <a:xfrm>
              <a:off x="2166717" y="3577165"/>
              <a:ext cx="2295525" cy="1428749"/>
            </a:xfrm>
            <a:prstGeom prst="rect">
              <a:avLst/>
            </a:prstGeom>
          </p:spPr>
        </p:pic>
        <p:pic>
          <p:nvPicPr>
            <p:cNvPr id="46" name="object 46"/>
            <p:cNvPicPr/>
            <p:nvPr/>
          </p:nvPicPr>
          <p:blipFill>
            <a:blip r:embed="rId4" cstate="print"/>
            <a:stretch>
              <a:fillRect/>
            </a:stretch>
          </p:blipFill>
          <p:spPr>
            <a:xfrm>
              <a:off x="4623526" y="3368842"/>
              <a:ext cx="676274" cy="1428749"/>
            </a:xfrm>
            <a:prstGeom prst="rect">
              <a:avLst/>
            </a:prstGeom>
          </p:spPr>
        </p:pic>
        <p:pic>
          <p:nvPicPr>
            <p:cNvPr id="47" name="object 47"/>
            <p:cNvPicPr/>
            <p:nvPr/>
          </p:nvPicPr>
          <p:blipFill>
            <a:blip r:embed="rId5" cstate="print"/>
            <a:stretch>
              <a:fillRect/>
            </a:stretch>
          </p:blipFill>
          <p:spPr>
            <a:xfrm>
              <a:off x="1609343" y="5545034"/>
              <a:ext cx="3916679" cy="752475"/>
            </a:xfrm>
            <a:prstGeom prst="rect">
              <a:avLst/>
            </a:prstGeom>
          </p:spPr>
        </p:pic>
        <p:sp>
          <p:nvSpPr>
            <p:cNvPr id="48" name="object 48"/>
            <p:cNvSpPr/>
            <p:nvPr/>
          </p:nvSpPr>
          <p:spPr>
            <a:xfrm>
              <a:off x="1825232" y="5602991"/>
              <a:ext cx="3986529" cy="467359"/>
            </a:xfrm>
            <a:custGeom>
              <a:avLst/>
              <a:gdLst/>
              <a:ahLst/>
              <a:cxnLst/>
              <a:rect l="l" t="t" r="r" b="b"/>
              <a:pathLst>
                <a:path w="3986529" h="467360">
                  <a:moveTo>
                    <a:pt x="3760250" y="466831"/>
                  </a:moveTo>
                  <a:lnTo>
                    <a:pt x="225771" y="466831"/>
                  </a:lnTo>
                  <a:lnTo>
                    <a:pt x="218144" y="466456"/>
                  </a:lnTo>
                  <a:lnTo>
                    <a:pt x="180380" y="460854"/>
                  </a:lnTo>
                  <a:lnTo>
                    <a:pt x="137028" y="446138"/>
                  </a:lnTo>
                  <a:lnTo>
                    <a:pt x="97380" y="423246"/>
                  </a:lnTo>
                  <a:lnTo>
                    <a:pt x="62960" y="393059"/>
                  </a:lnTo>
                  <a:lnTo>
                    <a:pt x="35090" y="356738"/>
                  </a:lnTo>
                  <a:lnTo>
                    <a:pt x="14842" y="315677"/>
                  </a:lnTo>
                  <a:lnTo>
                    <a:pt x="2993" y="271455"/>
                  </a:lnTo>
                  <a:lnTo>
                    <a:pt x="0" y="241060"/>
                  </a:lnTo>
                  <a:lnTo>
                    <a:pt x="0" y="225771"/>
                  </a:lnTo>
                  <a:lnTo>
                    <a:pt x="5976" y="180380"/>
                  </a:lnTo>
                  <a:lnTo>
                    <a:pt x="20693" y="137028"/>
                  </a:lnTo>
                  <a:lnTo>
                    <a:pt x="43584" y="97380"/>
                  </a:lnTo>
                  <a:lnTo>
                    <a:pt x="73771" y="62960"/>
                  </a:lnTo>
                  <a:lnTo>
                    <a:pt x="110093" y="35090"/>
                  </a:lnTo>
                  <a:lnTo>
                    <a:pt x="151154" y="14842"/>
                  </a:lnTo>
                  <a:lnTo>
                    <a:pt x="195376" y="2993"/>
                  </a:lnTo>
                  <a:lnTo>
                    <a:pt x="225771" y="0"/>
                  </a:lnTo>
                  <a:lnTo>
                    <a:pt x="233415" y="0"/>
                  </a:lnTo>
                  <a:lnTo>
                    <a:pt x="3760250" y="0"/>
                  </a:lnTo>
                  <a:lnTo>
                    <a:pt x="3805640" y="5976"/>
                  </a:lnTo>
                  <a:lnTo>
                    <a:pt x="3848992" y="20693"/>
                  </a:lnTo>
                  <a:lnTo>
                    <a:pt x="3888640" y="43584"/>
                  </a:lnTo>
                  <a:lnTo>
                    <a:pt x="3923061" y="73771"/>
                  </a:lnTo>
                  <a:lnTo>
                    <a:pt x="3950930" y="110093"/>
                  </a:lnTo>
                  <a:lnTo>
                    <a:pt x="3971178" y="151154"/>
                  </a:lnTo>
                  <a:lnTo>
                    <a:pt x="3983027" y="195376"/>
                  </a:lnTo>
                  <a:lnTo>
                    <a:pt x="3986021" y="225771"/>
                  </a:lnTo>
                  <a:lnTo>
                    <a:pt x="3986021" y="241060"/>
                  </a:lnTo>
                  <a:lnTo>
                    <a:pt x="3980044" y="286450"/>
                  </a:lnTo>
                  <a:lnTo>
                    <a:pt x="3965327" y="329802"/>
                  </a:lnTo>
                  <a:lnTo>
                    <a:pt x="3942436" y="369450"/>
                  </a:lnTo>
                  <a:lnTo>
                    <a:pt x="3912250" y="403871"/>
                  </a:lnTo>
                  <a:lnTo>
                    <a:pt x="3875927" y="431740"/>
                  </a:lnTo>
                  <a:lnTo>
                    <a:pt x="3834866" y="451989"/>
                  </a:lnTo>
                  <a:lnTo>
                    <a:pt x="3790645" y="463837"/>
                  </a:lnTo>
                  <a:lnTo>
                    <a:pt x="3767876" y="466456"/>
                  </a:lnTo>
                  <a:lnTo>
                    <a:pt x="3760250" y="466831"/>
                  </a:lnTo>
                  <a:close/>
                </a:path>
              </a:pathLst>
            </a:custGeom>
            <a:solidFill>
              <a:srgbClr val="40BFDE"/>
            </a:solidFill>
          </p:spPr>
          <p:txBody>
            <a:bodyPr wrap="square" lIns="0" tIns="0" rIns="0" bIns="0" rtlCol="0"/>
            <a:lstStyle/>
            <a:p>
              <a:endParaRPr/>
            </a:p>
          </p:txBody>
        </p:sp>
        <p:pic>
          <p:nvPicPr>
            <p:cNvPr id="49" name="object 49"/>
            <p:cNvPicPr/>
            <p:nvPr/>
          </p:nvPicPr>
          <p:blipFill>
            <a:blip r:embed="rId6" cstate="print"/>
            <a:stretch>
              <a:fillRect/>
            </a:stretch>
          </p:blipFill>
          <p:spPr>
            <a:xfrm>
              <a:off x="5074919" y="5891099"/>
              <a:ext cx="1191767" cy="1171116"/>
            </a:xfrm>
            <a:prstGeom prst="rect">
              <a:avLst/>
            </a:prstGeom>
          </p:spPr>
        </p:pic>
        <p:sp>
          <p:nvSpPr>
            <p:cNvPr id="50" name="object 50"/>
            <p:cNvSpPr/>
            <p:nvPr/>
          </p:nvSpPr>
          <p:spPr>
            <a:xfrm>
              <a:off x="5325299" y="6014453"/>
              <a:ext cx="661670" cy="641350"/>
            </a:xfrm>
            <a:custGeom>
              <a:avLst/>
              <a:gdLst/>
              <a:ahLst/>
              <a:cxnLst/>
              <a:rect l="l" t="t" r="r" b="b"/>
              <a:pathLst>
                <a:path w="661670" h="641350">
                  <a:moveTo>
                    <a:pt x="273641" y="640883"/>
                  </a:moveTo>
                  <a:lnTo>
                    <a:pt x="0" y="0"/>
                  </a:lnTo>
                  <a:lnTo>
                    <a:pt x="661057" y="258821"/>
                  </a:lnTo>
                  <a:lnTo>
                    <a:pt x="617233" y="275020"/>
                  </a:lnTo>
                  <a:lnTo>
                    <a:pt x="574468" y="294690"/>
                  </a:lnTo>
                  <a:lnTo>
                    <a:pt x="532990" y="317823"/>
                  </a:lnTo>
                  <a:lnTo>
                    <a:pt x="493021" y="344416"/>
                  </a:lnTo>
                  <a:lnTo>
                    <a:pt x="454789" y="374462"/>
                  </a:lnTo>
                  <a:lnTo>
                    <a:pt x="418518" y="407956"/>
                  </a:lnTo>
                  <a:lnTo>
                    <a:pt x="379938" y="450288"/>
                  </a:lnTo>
                  <a:lnTo>
                    <a:pt x="346158" y="495096"/>
                  </a:lnTo>
                  <a:lnTo>
                    <a:pt x="317180" y="542029"/>
                  </a:lnTo>
                  <a:lnTo>
                    <a:pt x="293007" y="590741"/>
                  </a:lnTo>
                  <a:lnTo>
                    <a:pt x="273641" y="640883"/>
                  </a:lnTo>
                  <a:close/>
                </a:path>
              </a:pathLst>
            </a:custGeom>
            <a:solidFill>
              <a:srgbClr val="1B181A"/>
            </a:solidFill>
          </p:spPr>
          <p:txBody>
            <a:bodyPr wrap="square" lIns="0" tIns="0" rIns="0" bIns="0" rtlCol="0"/>
            <a:lstStyle/>
            <a:p>
              <a:endParaRPr/>
            </a:p>
          </p:txBody>
        </p:sp>
        <p:pic>
          <p:nvPicPr>
            <p:cNvPr id="51" name="object 51"/>
            <p:cNvPicPr/>
            <p:nvPr/>
          </p:nvPicPr>
          <p:blipFill>
            <a:blip r:embed="rId7" cstate="print"/>
            <a:stretch>
              <a:fillRect/>
            </a:stretch>
          </p:blipFill>
          <p:spPr>
            <a:xfrm>
              <a:off x="4480774" y="3311687"/>
              <a:ext cx="962024" cy="1543049"/>
            </a:xfrm>
            <a:prstGeom prst="rect">
              <a:avLst/>
            </a:prstGeom>
          </p:spPr>
        </p:pic>
      </p:grpSp>
      <p:sp>
        <p:nvSpPr>
          <p:cNvPr id="52" name="object 52"/>
          <p:cNvSpPr/>
          <p:nvPr/>
        </p:nvSpPr>
        <p:spPr>
          <a:xfrm>
            <a:off x="2920326" y="7594624"/>
            <a:ext cx="704850" cy="542925"/>
          </a:xfrm>
          <a:custGeom>
            <a:avLst/>
            <a:gdLst/>
            <a:ahLst/>
            <a:cxnLst/>
            <a:rect l="l" t="t" r="r" b="b"/>
            <a:pathLst>
              <a:path w="704850" h="542925">
                <a:moveTo>
                  <a:pt x="704773" y="120929"/>
                </a:moveTo>
                <a:lnTo>
                  <a:pt x="363766" y="325526"/>
                </a:lnTo>
                <a:lnTo>
                  <a:pt x="359092" y="326821"/>
                </a:lnTo>
                <a:lnTo>
                  <a:pt x="349021" y="326821"/>
                </a:lnTo>
                <a:lnTo>
                  <a:pt x="344347" y="325526"/>
                </a:lnTo>
                <a:lnTo>
                  <a:pt x="0" y="118910"/>
                </a:lnTo>
                <a:lnTo>
                  <a:pt x="0" y="493814"/>
                </a:lnTo>
                <a:lnTo>
                  <a:pt x="18478" y="531291"/>
                </a:lnTo>
                <a:lnTo>
                  <a:pt x="40195" y="542925"/>
                </a:lnTo>
                <a:lnTo>
                  <a:pt x="667918" y="542925"/>
                </a:lnTo>
                <a:lnTo>
                  <a:pt x="700925" y="517537"/>
                </a:lnTo>
                <a:lnTo>
                  <a:pt x="704773" y="509155"/>
                </a:lnTo>
                <a:lnTo>
                  <a:pt x="704773" y="326821"/>
                </a:lnTo>
                <a:lnTo>
                  <a:pt x="704773" y="120929"/>
                </a:lnTo>
                <a:close/>
              </a:path>
              <a:path w="704850" h="542925">
                <a:moveTo>
                  <a:pt x="704773" y="35560"/>
                </a:moveTo>
                <a:lnTo>
                  <a:pt x="677799" y="5524"/>
                </a:lnTo>
                <a:lnTo>
                  <a:pt x="657225" y="0"/>
                </a:lnTo>
                <a:lnTo>
                  <a:pt x="50888" y="0"/>
                </a:lnTo>
                <a:lnTo>
                  <a:pt x="13423" y="18491"/>
                </a:lnTo>
                <a:lnTo>
                  <a:pt x="0" y="50901"/>
                </a:lnTo>
                <a:lnTo>
                  <a:pt x="0" y="55397"/>
                </a:lnTo>
                <a:lnTo>
                  <a:pt x="354063" y="267843"/>
                </a:lnTo>
                <a:lnTo>
                  <a:pt x="704773" y="57404"/>
                </a:lnTo>
                <a:lnTo>
                  <a:pt x="704773" y="35560"/>
                </a:lnTo>
                <a:close/>
              </a:path>
            </a:pathLst>
          </a:custGeom>
          <a:solidFill>
            <a:srgbClr val="40BFDE"/>
          </a:solidFill>
        </p:spPr>
        <p:txBody>
          <a:bodyPr wrap="square" lIns="0" tIns="0" rIns="0" bIns="0" rtlCol="0"/>
          <a:lstStyle/>
          <a:p>
            <a:endParaRPr/>
          </a:p>
        </p:txBody>
      </p:sp>
      <p:pic>
        <p:nvPicPr>
          <p:cNvPr id="53" name="object 53"/>
          <p:cNvPicPr/>
          <p:nvPr/>
        </p:nvPicPr>
        <p:blipFill>
          <a:blip r:embed="rId8" cstate="print"/>
          <a:stretch>
            <a:fillRect/>
          </a:stretch>
        </p:blipFill>
        <p:spPr>
          <a:xfrm>
            <a:off x="4768838" y="8310438"/>
            <a:ext cx="1076324" cy="1076324"/>
          </a:xfrm>
          <a:prstGeom prst="rect">
            <a:avLst/>
          </a:prstGeom>
        </p:spPr>
      </p:pic>
      <p:sp>
        <p:nvSpPr>
          <p:cNvPr id="55" name="object 55"/>
          <p:cNvSpPr txBox="1"/>
          <p:nvPr/>
        </p:nvSpPr>
        <p:spPr>
          <a:xfrm>
            <a:off x="3305705" y="5705952"/>
            <a:ext cx="1536700" cy="297815"/>
          </a:xfrm>
          <a:prstGeom prst="rect">
            <a:avLst/>
          </a:prstGeom>
        </p:spPr>
        <p:txBody>
          <a:bodyPr vert="horz" wrap="square" lIns="0" tIns="17145" rIns="0" bIns="0" rtlCol="0">
            <a:spAutoFit/>
          </a:bodyPr>
          <a:lstStyle/>
          <a:p>
            <a:pPr marL="12700">
              <a:lnSpc>
                <a:spcPct val="100000"/>
              </a:lnSpc>
              <a:spcBef>
                <a:spcPts val="135"/>
              </a:spcBef>
            </a:pPr>
            <a:r>
              <a:rPr sz="1750" spc="5">
                <a:latin typeface="Arial MT"/>
                <a:cs typeface="Arial MT"/>
                <a:hlinkClick r:id="rId9">
                  <a:extLst>
                    <a:ext uri="{A12FA001-AC4F-418D-AE19-62706E023703}">
                      <ahyp:hlinkClr xmlns:ahyp="http://schemas.microsoft.com/office/drawing/2018/hyperlinkcolor" val="tx"/>
                    </a:ext>
                  </a:extLst>
                </a:hlinkClick>
              </a:rPr>
              <a:t>www.sfctcv.org</a:t>
            </a:r>
            <a:endParaRPr sz="1750">
              <a:latin typeface="Arial MT"/>
              <a:cs typeface="Arial MT"/>
            </a:endParaRPr>
          </a:p>
        </p:txBody>
      </p:sp>
      <p:grpSp>
        <p:nvGrpSpPr>
          <p:cNvPr id="56" name="object 56"/>
          <p:cNvGrpSpPr/>
          <p:nvPr/>
        </p:nvGrpSpPr>
        <p:grpSpPr>
          <a:xfrm>
            <a:off x="3769092" y="7566047"/>
            <a:ext cx="3492500" cy="657225"/>
            <a:chOff x="3769092" y="7566047"/>
            <a:chExt cx="3492500" cy="657225"/>
          </a:xfrm>
        </p:grpSpPr>
        <p:pic>
          <p:nvPicPr>
            <p:cNvPr id="57" name="object 57"/>
            <p:cNvPicPr/>
            <p:nvPr/>
          </p:nvPicPr>
          <p:blipFill>
            <a:blip r:embed="rId10" cstate="print"/>
            <a:stretch>
              <a:fillRect/>
            </a:stretch>
          </p:blipFill>
          <p:spPr>
            <a:xfrm>
              <a:off x="3797807" y="7566047"/>
              <a:ext cx="3432047" cy="657224"/>
            </a:xfrm>
            <a:prstGeom prst="rect">
              <a:avLst/>
            </a:prstGeom>
          </p:spPr>
        </p:pic>
        <p:sp>
          <p:nvSpPr>
            <p:cNvPr id="58" name="object 58"/>
            <p:cNvSpPr/>
            <p:nvPr/>
          </p:nvSpPr>
          <p:spPr>
            <a:xfrm>
              <a:off x="3769092" y="7628966"/>
              <a:ext cx="3492500" cy="409575"/>
            </a:xfrm>
            <a:custGeom>
              <a:avLst/>
              <a:gdLst/>
              <a:ahLst/>
              <a:cxnLst/>
              <a:rect l="l" t="t" r="r" b="b"/>
              <a:pathLst>
                <a:path w="3492500" h="409575">
                  <a:moveTo>
                    <a:pt x="3294207" y="408972"/>
                  </a:moveTo>
                  <a:lnTo>
                    <a:pt x="197789" y="408972"/>
                  </a:lnTo>
                  <a:lnTo>
                    <a:pt x="191108" y="408644"/>
                  </a:lnTo>
                  <a:lnTo>
                    <a:pt x="151535" y="402111"/>
                  </a:lnTo>
                  <a:lnTo>
                    <a:pt x="113998" y="387984"/>
                  </a:lnTo>
                  <a:lnTo>
                    <a:pt x="79938" y="366804"/>
                  </a:lnTo>
                  <a:lnTo>
                    <a:pt x="50664" y="339388"/>
                  </a:lnTo>
                  <a:lnTo>
                    <a:pt x="27302" y="306786"/>
                  </a:lnTo>
                  <a:lnTo>
                    <a:pt x="10749" y="270254"/>
                  </a:lnTo>
                  <a:lnTo>
                    <a:pt x="1641" y="231194"/>
                  </a:lnTo>
                  <a:lnTo>
                    <a:pt x="0" y="211183"/>
                  </a:lnTo>
                  <a:lnTo>
                    <a:pt x="0" y="197789"/>
                  </a:lnTo>
                  <a:lnTo>
                    <a:pt x="5235" y="158024"/>
                  </a:lnTo>
                  <a:lnTo>
                    <a:pt x="18128" y="120045"/>
                  </a:lnTo>
                  <a:lnTo>
                    <a:pt x="38182" y="85311"/>
                  </a:lnTo>
                  <a:lnTo>
                    <a:pt x="64628" y="55157"/>
                  </a:lnTo>
                  <a:lnTo>
                    <a:pt x="96448" y="30741"/>
                  </a:lnTo>
                  <a:lnTo>
                    <a:pt x="132420" y="13002"/>
                  </a:lnTo>
                  <a:lnTo>
                    <a:pt x="171161" y="2622"/>
                  </a:lnTo>
                  <a:lnTo>
                    <a:pt x="197789" y="0"/>
                  </a:lnTo>
                  <a:lnTo>
                    <a:pt x="204486" y="0"/>
                  </a:lnTo>
                  <a:lnTo>
                    <a:pt x="3294207" y="0"/>
                  </a:lnTo>
                  <a:lnTo>
                    <a:pt x="3333972" y="5235"/>
                  </a:lnTo>
                  <a:lnTo>
                    <a:pt x="3371951" y="18128"/>
                  </a:lnTo>
                  <a:lnTo>
                    <a:pt x="3406685" y="38182"/>
                  </a:lnTo>
                  <a:lnTo>
                    <a:pt x="3436839" y="64628"/>
                  </a:lnTo>
                  <a:lnTo>
                    <a:pt x="3461255" y="96448"/>
                  </a:lnTo>
                  <a:lnTo>
                    <a:pt x="3478994" y="132420"/>
                  </a:lnTo>
                  <a:lnTo>
                    <a:pt x="3489374" y="171161"/>
                  </a:lnTo>
                  <a:lnTo>
                    <a:pt x="3491997" y="197789"/>
                  </a:lnTo>
                  <a:lnTo>
                    <a:pt x="3491997" y="211183"/>
                  </a:lnTo>
                  <a:lnTo>
                    <a:pt x="3486761" y="250948"/>
                  </a:lnTo>
                  <a:lnTo>
                    <a:pt x="3473868" y="288927"/>
                  </a:lnTo>
                  <a:lnTo>
                    <a:pt x="3453814" y="323661"/>
                  </a:lnTo>
                  <a:lnTo>
                    <a:pt x="3427368" y="353815"/>
                  </a:lnTo>
                  <a:lnTo>
                    <a:pt x="3395548" y="378231"/>
                  </a:lnTo>
                  <a:lnTo>
                    <a:pt x="3359576" y="395969"/>
                  </a:lnTo>
                  <a:lnTo>
                    <a:pt x="3320835" y="406349"/>
                  </a:lnTo>
                  <a:lnTo>
                    <a:pt x="3300888" y="408644"/>
                  </a:lnTo>
                  <a:lnTo>
                    <a:pt x="3294207" y="408972"/>
                  </a:lnTo>
                  <a:close/>
                </a:path>
              </a:pathLst>
            </a:custGeom>
            <a:solidFill>
              <a:srgbClr val="40BFDE"/>
            </a:solidFill>
          </p:spPr>
          <p:txBody>
            <a:bodyPr wrap="square" lIns="0" tIns="0" rIns="0" bIns="0" rtlCol="0"/>
            <a:lstStyle/>
            <a:p>
              <a:endParaRPr/>
            </a:p>
          </p:txBody>
        </p:sp>
      </p:grpSp>
      <p:sp>
        <p:nvSpPr>
          <p:cNvPr id="59" name="object 59"/>
          <p:cNvSpPr txBox="1"/>
          <p:nvPr/>
        </p:nvSpPr>
        <p:spPr>
          <a:xfrm>
            <a:off x="3374067" y="6904773"/>
            <a:ext cx="3369945" cy="1062355"/>
          </a:xfrm>
          <a:prstGeom prst="rect">
            <a:avLst/>
          </a:prstGeom>
        </p:spPr>
        <p:txBody>
          <a:bodyPr vert="horz" wrap="square" lIns="0" tIns="13335" rIns="0" bIns="0" rtlCol="0">
            <a:spAutoFit/>
          </a:bodyPr>
          <a:lstStyle/>
          <a:p>
            <a:pPr marL="12700">
              <a:lnSpc>
                <a:spcPct val="100000"/>
              </a:lnSpc>
              <a:spcBef>
                <a:spcPts val="105"/>
              </a:spcBef>
            </a:pPr>
            <a:r>
              <a:rPr sz="3000" spc="-95">
                <a:solidFill>
                  <a:srgbClr val="1B181A"/>
                </a:solidFill>
                <a:latin typeface="Arial MT"/>
                <a:cs typeface="Arial MT"/>
              </a:rPr>
              <a:t>N</a:t>
            </a:r>
            <a:r>
              <a:rPr sz="3000" spc="-114">
                <a:solidFill>
                  <a:srgbClr val="1B181A"/>
                </a:solidFill>
                <a:latin typeface="Arial MT"/>
                <a:cs typeface="Arial MT"/>
              </a:rPr>
              <a:t>O</a:t>
            </a:r>
            <a:r>
              <a:rPr sz="3000" spc="-190">
                <a:solidFill>
                  <a:srgbClr val="1B181A"/>
                </a:solidFill>
                <a:latin typeface="Arial MT"/>
                <a:cs typeface="Arial MT"/>
              </a:rPr>
              <a:t>U</a:t>
            </a:r>
            <a:r>
              <a:rPr sz="3000" spc="-375">
                <a:solidFill>
                  <a:srgbClr val="1B181A"/>
                </a:solidFill>
                <a:latin typeface="Arial MT"/>
                <a:cs typeface="Arial MT"/>
              </a:rPr>
              <a:t>S</a:t>
            </a:r>
            <a:r>
              <a:rPr sz="3000" spc="-40">
                <a:solidFill>
                  <a:srgbClr val="1B181A"/>
                </a:solidFill>
                <a:latin typeface="Arial MT"/>
                <a:cs typeface="Arial MT"/>
              </a:rPr>
              <a:t> </a:t>
            </a:r>
            <a:r>
              <a:rPr sz="3000" spc="-90">
                <a:solidFill>
                  <a:srgbClr val="1B181A"/>
                </a:solidFill>
                <a:latin typeface="Arial MT"/>
                <a:cs typeface="Arial MT"/>
              </a:rPr>
              <a:t>C</a:t>
            </a:r>
            <a:r>
              <a:rPr sz="3000" spc="-114">
                <a:solidFill>
                  <a:srgbClr val="1B181A"/>
                </a:solidFill>
                <a:latin typeface="Arial MT"/>
                <a:cs typeface="Arial MT"/>
              </a:rPr>
              <a:t>O</a:t>
            </a:r>
            <a:r>
              <a:rPr sz="3000" spc="-95">
                <a:solidFill>
                  <a:srgbClr val="1B181A"/>
                </a:solidFill>
                <a:latin typeface="Arial MT"/>
                <a:cs typeface="Arial MT"/>
              </a:rPr>
              <a:t>N</a:t>
            </a:r>
            <a:r>
              <a:rPr sz="3000" spc="-30">
                <a:solidFill>
                  <a:srgbClr val="1B181A"/>
                </a:solidFill>
                <a:latin typeface="Arial MT"/>
                <a:cs typeface="Arial MT"/>
              </a:rPr>
              <a:t>T</a:t>
            </a:r>
            <a:r>
              <a:rPr sz="3000" spc="-90">
                <a:solidFill>
                  <a:srgbClr val="1B181A"/>
                </a:solidFill>
                <a:latin typeface="Arial MT"/>
                <a:cs typeface="Arial MT"/>
              </a:rPr>
              <a:t>AC</a:t>
            </a:r>
            <a:r>
              <a:rPr sz="3000" spc="-30">
                <a:solidFill>
                  <a:srgbClr val="1B181A"/>
                </a:solidFill>
                <a:latin typeface="Arial MT"/>
                <a:cs typeface="Arial MT"/>
              </a:rPr>
              <a:t>T</a:t>
            </a:r>
            <a:r>
              <a:rPr sz="3000" spc="-190">
                <a:solidFill>
                  <a:srgbClr val="1B181A"/>
                </a:solidFill>
                <a:latin typeface="Arial MT"/>
                <a:cs typeface="Arial MT"/>
              </a:rPr>
              <a:t>E</a:t>
            </a:r>
            <a:r>
              <a:rPr sz="3000" spc="-380">
                <a:solidFill>
                  <a:srgbClr val="1B181A"/>
                </a:solidFill>
                <a:latin typeface="Arial MT"/>
                <a:cs typeface="Arial MT"/>
              </a:rPr>
              <a:t>R</a:t>
            </a:r>
            <a:endParaRPr sz="3000">
              <a:latin typeface="Arial MT"/>
              <a:cs typeface="Arial MT"/>
            </a:endParaRPr>
          </a:p>
          <a:p>
            <a:pPr marL="545465">
              <a:lnSpc>
                <a:spcPct val="100000"/>
              </a:lnSpc>
              <a:spcBef>
                <a:spcPts val="2090"/>
              </a:spcBef>
            </a:pPr>
            <a:r>
              <a:rPr sz="2050" spc="10">
                <a:latin typeface="Arial MT"/>
                <a:cs typeface="Arial MT"/>
                <a:hlinkClick r:id="rId11">
                  <a:extLst>
                    <a:ext uri="{A12FA001-AC4F-418D-AE19-62706E023703}">
                      <ahyp:hlinkClr xmlns:ahyp="http://schemas.microsoft.com/office/drawing/2018/hyperlinkcolor" val="tx"/>
                    </a:ext>
                  </a:extLst>
                </a:hlinkClick>
              </a:rPr>
              <a:t>direction@sfctcv.org</a:t>
            </a:r>
            <a:endParaRPr sz="2050">
              <a:latin typeface="Arial MT"/>
              <a:cs typeface="Arial MT"/>
            </a:endParaRPr>
          </a:p>
        </p:txBody>
      </p:sp>
      <p:grpSp>
        <p:nvGrpSpPr>
          <p:cNvPr id="60" name="object 60"/>
          <p:cNvGrpSpPr/>
          <p:nvPr/>
        </p:nvGrpSpPr>
        <p:grpSpPr>
          <a:xfrm>
            <a:off x="6412991" y="7680347"/>
            <a:ext cx="1149985" cy="1171575"/>
            <a:chOff x="6412991" y="7680347"/>
            <a:chExt cx="1149985" cy="1171575"/>
          </a:xfrm>
        </p:grpSpPr>
        <p:pic>
          <p:nvPicPr>
            <p:cNvPr id="61" name="object 61"/>
            <p:cNvPicPr/>
            <p:nvPr/>
          </p:nvPicPr>
          <p:blipFill>
            <a:blip r:embed="rId12" cstate="print"/>
            <a:stretch>
              <a:fillRect/>
            </a:stretch>
          </p:blipFill>
          <p:spPr>
            <a:xfrm>
              <a:off x="6412991" y="7680347"/>
              <a:ext cx="1149858" cy="1171044"/>
            </a:xfrm>
            <a:prstGeom prst="rect">
              <a:avLst/>
            </a:prstGeom>
          </p:spPr>
        </p:pic>
        <p:sp>
          <p:nvSpPr>
            <p:cNvPr id="62" name="object 62"/>
            <p:cNvSpPr/>
            <p:nvPr/>
          </p:nvSpPr>
          <p:spPr>
            <a:xfrm>
              <a:off x="6662554" y="7803701"/>
              <a:ext cx="661670" cy="641350"/>
            </a:xfrm>
            <a:custGeom>
              <a:avLst/>
              <a:gdLst/>
              <a:ahLst/>
              <a:cxnLst/>
              <a:rect l="l" t="t" r="r" b="b"/>
              <a:pathLst>
                <a:path w="661670" h="641350">
                  <a:moveTo>
                    <a:pt x="273641" y="640883"/>
                  </a:moveTo>
                  <a:lnTo>
                    <a:pt x="0" y="0"/>
                  </a:lnTo>
                  <a:lnTo>
                    <a:pt x="661057" y="258821"/>
                  </a:lnTo>
                  <a:lnTo>
                    <a:pt x="617233" y="275020"/>
                  </a:lnTo>
                  <a:lnTo>
                    <a:pt x="574468" y="294690"/>
                  </a:lnTo>
                  <a:lnTo>
                    <a:pt x="532990" y="317823"/>
                  </a:lnTo>
                  <a:lnTo>
                    <a:pt x="493021" y="344416"/>
                  </a:lnTo>
                  <a:lnTo>
                    <a:pt x="454789" y="374462"/>
                  </a:lnTo>
                  <a:lnTo>
                    <a:pt x="418518" y="407956"/>
                  </a:lnTo>
                  <a:lnTo>
                    <a:pt x="379938" y="450288"/>
                  </a:lnTo>
                  <a:lnTo>
                    <a:pt x="346158" y="495096"/>
                  </a:lnTo>
                  <a:lnTo>
                    <a:pt x="317180" y="542029"/>
                  </a:lnTo>
                  <a:lnTo>
                    <a:pt x="293007" y="590741"/>
                  </a:lnTo>
                  <a:lnTo>
                    <a:pt x="273641" y="640883"/>
                  </a:lnTo>
                  <a:close/>
                </a:path>
              </a:pathLst>
            </a:custGeom>
            <a:solidFill>
              <a:srgbClr val="1B181A"/>
            </a:solidFill>
          </p:spPr>
          <p:txBody>
            <a:bodyPr wrap="square" lIns="0" tIns="0" rIns="0" bIns="0" rtlCol="0"/>
            <a:lstStyle/>
            <a:p>
              <a:endParaRPr/>
            </a:p>
          </p:txBody>
        </p:sp>
      </p:grpSp>
      <p:sp>
        <p:nvSpPr>
          <p:cNvPr id="63" name="object 63"/>
          <p:cNvSpPr txBox="1">
            <a:spLocks noGrp="1"/>
          </p:cNvSpPr>
          <p:nvPr>
            <p:ph type="title"/>
          </p:nvPr>
        </p:nvSpPr>
        <p:spPr>
          <a:xfrm>
            <a:off x="0" y="1689035"/>
            <a:ext cx="7562850" cy="567463"/>
          </a:xfrm>
          <a:prstGeom prst="rect">
            <a:avLst/>
          </a:prstGeom>
        </p:spPr>
        <p:txBody>
          <a:bodyPr vert="horz" wrap="square" lIns="0" tIns="13335" rIns="0" bIns="0" rtlCol="0">
            <a:spAutoFit/>
          </a:bodyPr>
          <a:lstStyle/>
          <a:p>
            <a:pPr marL="12700" algn="ctr">
              <a:lnSpc>
                <a:spcPct val="100000"/>
              </a:lnSpc>
              <a:spcBef>
                <a:spcPts val="105"/>
              </a:spcBef>
            </a:pPr>
            <a:r>
              <a:rPr sz="3600" spc="-10"/>
              <a:t>DEVENIR</a:t>
            </a:r>
            <a:r>
              <a:rPr sz="3600" spc="-170"/>
              <a:t> </a:t>
            </a:r>
            <a:r>
              <a:rPr sz="3600" spc="-125"/>
              <a:t>UN</a:t>
            </a:r>
            <a:r>
              <a:rPr sz="3600" spc="-165"/>
              <a:t> </a:t>
            </a:r>
            <a:r>
              <a:rPr sz="3600" spc="-110"/>
              <a:t>PARTENAIRE</a:t>
            </a:r>
            <a:endParaRPr sz="3600"/>
          </a:p>
        </p:txBody>
      </p:sp>
      <p:sp>
        <p:nvSpPr>
          <p:cNvPr id="64" name="ZoneTexte 63">
            <a:extLst>
              <a:ext uri="{FF2B5EF4-FFF2-40B4-BE49-F238E27FC236}">
                <a16:creationId xmlns:a16="http://schemas.microsoft.com/office/drawing/2014/main" id="{6DA14AB9-AF2C-DA92-5597-59A14F1C4258}"/>
              </a:ext>
            </a:extLst>
          </p:cNvPr>
          <p:cNvSpPr txBox="1"/>
          <p:nvPr/>
        </p:nvSpPr>
        <p:spPr>
          <a:xfrm>
            <a:off x="0" y="2447361"/>
            <a:ext cx="7556500" cy="584775"/>
          </a:xfrm>
          <a:prstGeom prst="rect">
            <a:avLst/>
          </a:prstGeom>
          <a:noFill/>
        </p:spPr>
        <p:txBody>
          <a:bodyPr wrap="square" rtlCol="0">
            <a:spAutoFit/>
          </a:bodyPr>
          <a:lstStyle/>
          <a:p>
            <a:pPr algn="ctr"/>
            <a:r>
              <a:rPr lang="fr-FR" sz="3200">
                <a:latin typeface="Verdana" panose="020B0604030504040204" pitchFamily="34" charset="0"/>
                <a:ea typeface="Verdana" panose="020B0604030504040204" pitchFamily="34" charset="0"/>
              </a:rPr>
              <a:t>NOTRE 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133E80A6-79EC-4727-0A48-C29DA9BB7348}"/>
              </a:ext>
            </a:extLst>
          </p:cNvPr>
          <p:cNvSpPr/>
          <p:nvPr/>
        </p:nvSpPr>
        <p:spPr>
          <a:xfrm>
            <a:off x="157652" y="2716186"/>
            <a:ext cx="6420077" cy="7983565"/>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486509" y="1920875"/>
            <a:ext cx="6245532" cy="7750844"/>
          </a:xfrm>
        </p:spPr>
        <p:txBody>
          <a:bodyPr vert="horz" wrap="square" lIns="91508" tIns="45754" rIns="91508" bIns="45754" rtlCol="0" anchor="t">
            <a:normAutofit/>
          </a:bodyPr>
          <a:lstStyle/>
          <a:p>
            <a:pPr algn="ctr"/>
            <a:r>
              <a:rPr lang="fr-FR" sz="4003" b="1" u="sng" kern="1200" spc="-90" dirty="0">
                <a:solidFill>
                  <a:srgbClr val="70AD47">
                    <a:lumMod val="75000"/>
                  </a:srgbClr>
                </a:solidFill>
                <a:latin typeface="Calibri Light" panose="020F0302020204030204"/>
                <a:ea typeface="+mj-ea"/>
                <a:cs typeface="+mj-cs"/>
              </a:rPr>
              <a:t>Programme</a:t>
            </a:r>
          </a:p>
          <a:p>
            <a:pPr algn="ctr"/>
            <a:endParaRPr lang="fr-FR" sz="4003" b="1" u="sng" kern="1200" spc="-90" dirty="0">
              <a:solidFill>
                <a:srgbClr val="70AD47">
                  <a:lumMod val="75000"/>
                </a:srgbClr>
              </a:solidFill>
              <a:latin typeface="Calibri Light" panose="020F0302020204030204"/>
              <a:ea typeface="+mj-ea"/>
              <a:cs typeface="+mj-cs"/>
            </a:endParaRPr>
          </a:p>
          <a:p>
            <a:pPr algn="ctr"/>
            <a:endParaRPr lang="fr-FR" sz="2402" b="1" spc="-90" dirty="0">
              <a:solidFill>
                <a:schemeClr val="accent6">
                  <a:lumMod val="75000"/>
                </a:schemeClr>
              </a:solidFill>
            </a:endParaRPr>
          </a:p>
          <a:p>
            <a:pPr algn="just"/>
            <a:r>
              <a:rPr lang="fr-FR" sz="2402" b="1" spc="-90" dirty="0">
                <a:solidFill>
                  <a:schemeClr val="accent6">
                    <a:lumMod val="75000"/>
                  </a:schemeClr>
                </a:solidFill>
              </a:rPr>
              <a:t>Jeudi 3 décembre 2026 de 7h45 à 19h15</a:t>
            </a:r>
          </a:p>
          <a:p>
            <a:pPr algn="just"/>
            <a:r>
              <a:rPr lang="fr-FR" sz="2402" b="1" spc="-90" dirty="0">
                <a:solidFill>
                  <a:schemeClr val="accent6">
                    <a:lumMod val="75000"/>
                  </a:schemeClr>
                </a:solidFill>
              </a:rPr>
              <a:t>Vendredi 4 décembre 2026 de 7h30 à 15h30</a:t>
            </a:r>
          </a:p>
          <a:p>
            <a:pPr algn="just"/>
            <a:endParaRPr lang="fr-FR" sz="2402" b="1" spc="-90" dirty="0">
              <a:solidFill>
                <a:schemeClr val="accent6">
                  <a:lumMod val="75000"/>
                </a:schemeClr>
              </a:solidFill>
            </a:endParaRPr>
          </a:p>
          <a:p>
            <a:pPr algn="just"/>
            <a:endParaRPr lang="fr-FR" sz="2402" b="1" spc="-90" dirty="0">
              <a:solidFill>
                <a:schemeClr val="accent6">
                  <a:lumMod val="75000"/>
                </a:schemeClr>
              </a:solidFill>
            </a:endParaRPr>
          </a:p>
          <a:p>
            <a:pPr algn="just"/>
            <a:r>
              <a:rPr lang="fr-FR" sz="2402" b="1" spc="-90" dirty="0">
                <a:solidFill>
                  <a:schemeClr val="accent6">
                    <a:lumMod val="75000"/>
                  </a:schemeClr>
                </a:solidFill>
              </a:rPr>
              <a:t>Programme 1 – 14h45 heures</a:t>
            </a:r>
            <a:endParaRPr lang="fr-FR" sz="2402" b="1" spc="-90" dirty="0">
              <a:solidFill>
                <a:schemeClr val="accent6">
                  <a:lumMod val="75000"/>
                </a:schemeClr>
              </a:solidFill>
              <a:ea typeface="Calibri"/>
              <a:cs typeface="Calibri"/>
            </a:endParaRPr>
          </a:p>
          <a:p>
            <a:pPr algn="just"/>
            <a:endParaRPr lang="fr-FR" sz="2402" b="1" spc="-90" dirty="0">
              <a:solidFill>
                <a:schemeClr val="accent6">
                  <a:lumMod val="75000"/>
                </a:schemeClr>
              </a:solidFill>
              <a:sym typeface="Wingdings" panose="05000000000000000000" pitchFamily="2" charset="2"/>
            </a:endParaRPr>
          </a:p>
          <a:p>
            <a:pPr algn="just"/>
            <a:r>
              <a:rPr lang="fr-FR" sz="2402" b="1" spc="-90" dirty="0">
                <a:solidFill>
                  <a:schemeClr val="accent6">
                    <a:lumMod val="75000"/>
                  </a:schemeClr>
                </a:solidFill>
                <a:sym typeface="Wingdings" panose="05000000000000000000" pitchFamily="2" charset="2"/>
              </a:rPr>
              <a:t>Programme 2 – 3 heures</a:t>
            </a: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4</a:t>
            </a:fld>
            <a:endParaRPr lang="fr-FR">
              <a:highlight>
                <a:srgbClr val="008000"/>
              </a:highlight>
            </a:endParaRPr>
          </a:p>
        </p:txBody>
      </p:sp>
    </p:spTree>
    <p:extLst>
      <p:ext uri="{BB962C8B-B14F-4D97-AF65-F5344CB8AC3E}">
        <p14:creationId xmlns:p14="http://schemas.microsoft.com/office/powerpoint/2010/main" val="2654872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5</a:t>
            </a:fld>
            <a:endParaRPr lang="fr-FR">
              <a:highlight>
                <a:srgbClr val="008000"/>
              </a:highlight>
            </a:endParaRPr>
          </a:p>
        </p:txBody>
      </p:sp>
      <p:sp>
        <p:nvSpPr>
          <p:cNvPr id="3" name="object 4">
            <a:extLst>
              <a:ext uri="{FF2B5EF4-FFF2-40B4-BE49-F238E27FC236}">
                <a16:creationId xmlns:a16="http://schemas.microsoft.com/office/drawing/2014/main" id="{4B1784D9-9EB0-DD28-469E-9DC41B87CD2F}"/>
              </a:ext>
            </a:extLst>
          </p:cNvPr>
          <p:cNvSpPr/>
          <p:nvPr/>
        </p:nvSpPr>
        <p:spPr>
          <a:xfrm rot="10800000">
            <a:off x="437672" y="3069813"/>
            <a:ext cx="6936805" cy="4229698"/>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chemeClr val="accent6">
              <a:lumMod val="20000"/>
              <a:lumOff val="80000"/>
            </a:schemeClr>
          </a:solidFill>
        </p:spPr>
        <p:txBody>
          <a:bodyPr wrap="square" lIns="0" tIns="0" rIns="0" bIns="0" rtlCol="0"/>
          <a:lstStyle/>
          <a:p>
            <a:endParaRPr sz="1801"/>
          </a:p>
        </p:txBody>
      </p:sp>
      <p:sp>
        <p:nvSpPr>
          <p:cNvPr id="6" name="object 5">
            <a:extLst>
              <a:ext uri="{FF2B5EF4-FFF2-40B4-BE49-F238E27FC236}">
                <a16:creationId xmlns:a16="http://schemas.microsoft.com/office/drawing/2014/main" id="{0EAF30A5-E68A-A530-6BA2-1E75ADFB4B22}"/>
              </a:ext>
            </a:extLst>
          </p:cNvPr>
          <p:cNvSpPr/>
          <p:nvPr/>
        </p:nvSpPr>
        <p:spPr>
          <a:xfrm>
            <a:off x="1774454" y="3485341"/>
            <a:ext cx="938590" cy="938590"/>
          </a:xfrm>
          <a:custGeom>
            <a:avLst/>
            <a:gdLst/>
            <a:ahLst/>
            <a:cxnLst/>
            <a:rect l="l" t="t" r="r" b="b"/>
            <a:pathLst>
              <a:path w="937894" h="937895">
                <a:moveTo>
                  <a:pt x="468871" y="937736"/>
                </a:moveTo>
                <a:lnTo>
                  <a:pt x="422911" y="935483"/>
                </a:lnTo>
                <a:lnTo>
                  <a:pt x="377396" y="928726"/>
                </a:lnTo>
                <a:lnTo>
                  <a:pt x="332761" y="917551"/>
                </a:lnTo>
                <a:lnTo>
                  <a:pt x="289439" y="902045"/>
                </a:lnTo>
                <a:lnTo>
                  <a:pt x="247842" y="882377"/>
                </a:lnTo>
                <a:lnTo>
                  <a:pt x="208378" y="858717"/>
                </a:lnTo>
                <a:lnTo>
                  <a:pt x="171417" y="831311"/>
                </a:lnTo>
                <a:lnTo>
                  <a:pt x="137328" y="800407"/>
                </a:lnTo>
                <a:lnTo>
                  <a:pt x="106423" y="766317"/>
                </a:lnTo>
                <a:lnTo>
                  <a:pt x="79018" y="729356"/>
                </a:lnTo>
                <a:lnTo>
                  <a:pt x="55358" y="689892"/>
                </a:lnTo>
                <a:lnTo>
                  <a:pt x="35690" y="648295"/>
                </a:lnTo>
                <a:lnTo>
                  <a:pt x="20183" y="604974"/>
                </a:lnTo>
                <a:lnTo>
                  <a:pt x="9009" y="560338"/>
                </a:lnTo>
                <a:lnTo>
                  <a:pt x="2252" y="514825"/>
                </a:lnTo>
                <a:lnTo>
                  <a:pt x="0" y="468864"/>
                </a:lnTo>
                <a:lnTo>
                  <a:pt x="562" y="445833"/>
                </a:lnTo>
                <a:lnTo>
                  <a:pt x="5067" y="400097"/>
                </a:lnTo>
                <a:lnTo>
                  <a:pt x="14054" y="354914"/>
                </a:lnTo>
                <a:lnTo>
                  <a:pt x="27395" y="310936"/>
                </a:lnTo>
                <a:lnTo>
                  <a:pt x="45025" y="268374"/>
                </a:lnTo>
                <a:lnTo>
                  <a:pt x="66689" y="227843"/>
                </a:lnTo>
                <a:lnTo>
                  <a:pt x="92283" y="189539"/>
                </a:lnTo>
                <a:lnTo>
                  <a:pt x="121438" y="154013"/>
                </a:lnTo>
                <a:lnTo>
                  <a:pt x="154014" y="121438"/>
                </a:lnTo>
                <a:lnTo>
                  <a:pt x="189539" y="92283"/>
                </a:lnTo>
                <a:lnTo>
                  <a:pt x="227843" y="66689"/>
                </a:lnTo>
                <a:lnTo>
                  <a:pt x="268374" y="45025"/>
                </a:lnTo>
                <a:lnTo>
                  <a:pt x="310936" y="27395"/>
                </a:lnTo>
                <a:lnTo>
                  <a:pt x="354914" y="14055"/>
                </a:lnTo>
                <a:lnTo>
                  <a:pt x="400098" y="5067"/>
                </a:lnTo>
                <a:lnTo>
                  <a:pt x="445833" y="563"/>
                </a:lnTo>
                <a:lnTo>
                  <a:pt x="468868" y="0"/>
                </a:lnTo>
                <a:lnTo>
                  <a:pt x="491902" y="563"/>
                </a:lnTo>
                <a:lnTo>
                  <a:pt x="537638" y="5067"/>
                </a:lnTo>
                <a:lnTo>
                  <a:pt x="582821" y="14055"/>
                </a:lnTo>
                <a:lnTo>
                  <a:pt x="626799" y="27395"/>
                </a:lnTo>
                <a:lnTo>
                  <a:pt x="669361" y="45025"/>
                </a:lnTo>
                <a:lnTo>
                  <a:pt x="709891" y="66689"/>
                </a:lnTo>
                <a:lnTo>
                  <a:pt x="748196" y="92283"/>
                </a:lnTo>
                <a:lnTo>
                  <a:pt x="783721" y="121438"/>
                </a:lnTo>
                <a:lnTo>
                  <a:pt x="816297" y="154013"/>
                </a:lnTo>
                <a:lnTo>
                  <a:pt x="845452" y="189539"/>
                </a:lnTo>
                <a:lnTo>
                  <a:pt x="871046" y="227843"/>
                </a:lnTo>
                <a:lnTo>
                  <a:pt x="892710" y="268374"/>
                </a:lnTo>
                <a:lnTo>
                  <a:pt x="910340" y="310936"/>
                </a:lnTo>
                <a:lnTo>
                  <a:pt x="923681" y="354914"/>
                </a:lnTo>
                <a:lnTo>
                  <a:pt x="932668" y="400097"/>
                </a:lnTo>
                <a:lnTo>
                  <a:pt x="937173" y="445833"/>
                </a:lnTo>
                <a:lnTo>
                  <a:pt x="937736" y="468868"/>
                </a:lnTo>
                <a:lnTo>
                  <a:pt x="937173" y="491902"/>
                </a:lnTo>
                <a:lnTo>
                  <a:pt x="932668" y="537637"/>
                </a:lnTo>
                <a:lnTo>
                  <a:pt x="923681" y="582821"/>
                </a:lnTo>
                <a:lnTo>
                  <a:pt x="910340" y="626799"/>
                </a:lnTo>
                <a:lnTo>
                  <a:pt x="892710" y="669361"/>
                </a:lnTo>
                <a:lnTo>
                  <a:pt x="871046" y="709891"/>
                </a:lnTo>
                <a:lnTo>
                  <a:pt x="845452" y="748196"/>
                </a:lnTo>
                <a:lnTo>
                  <a:pt x="816297" y="783721"/>
                </a:lnTo>
                <a:lnTo>
                  <a:pt x="783722" y="816297"/>
                </a:lnTo>
                <a:lnTo>
                  <a:pt x="748196" y="845451"/>
                </a:lnTo>
                <a:lnTo>
                  <a:pt x="709891" y="871046"/>
                </a:lnTo>
                <a:lnTo>
                  <a:pt x="669361" y="892710"/>
                </a:lnTo>
                <a:lnTo>
                  <a:pt x="626799" y="910340"/>
                </a:lnTo>
                <a:lnTo>
                  <a:pt x="582821" y="923680"/>
                </a:lnTo>
                <a:lnTo>
                  <a:pt x="537637" y="932668"/>
                </a:lnTo>
                <a:lnTo>
                  <a:pt x="491900" y="937173"/>
                </a:lnTo>
                <a:lnTo>
                  <a:pt x="468871" y="937736"/>
                </a:lnTo>
                <a:close/>
              </a:path>
            </a:pathLst>
          </a:custGeom>
          <a:solidFill>
            <a:srgbClr val="FFFFFF"/>
          </a:solidFill>
        </p:spPr>
        <p:txBody>
          <a:bodyPr wrap="square" lIns="0" tIns="0" rIns="0" bIns="0" rtlCol="0"/>
          <a:lstStyle/>
          <a:p>
            <a:endParaRPr sz="1801"/>
          </a:p>
        </p:txBody>
      </p:sp>
      <p:pic>
        <p:nvPicPr>
          <p:cNvPr id="8" name="object 6">
            <a:extLst>
              <a:ext uri="{FF2B5EF4-FFF2-40B4-BE49-F238E27FC236}">
                <a16:creationId xmlns:a16="http://schemas.microsoft.com/office/drawing/2014/main" id="{A0095B76-5490-875B-2222-8CCF89BC2E5E}"/>
              </a:ext>
            </a:extLst>
          </p:cNvPr>
          <p:cNvPicPr/>
          <p:nvPr/>
        </p:nvPicPr>
        <p:blipFill>
          <a:blip r:embed="rId2" cstate="print"/>
          <a:stretch>
            <a:fillRect/>
          </a:stretch>
        </p:blipFill>
        <p:spPr>
          <a:xfrm>
            <a:off x="1831332" y="3547465"/>
            <a:ext cx="814184" cy="81418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object 7">
            <a:extLst>
              <a:ext uri="{FF2B5EF4-FFF2-40B4-BE49-F238E27FC236}">
                <a16:creationId xmlns:a16="http://schemas.microsoft.com/office/drawing/2014/main" id="{28937201-1A09-89C8-0089-218BB1CCB0E1}"/>
              </a:ext>
            </a:extLst>
          </p:cNvPr>
          <p:cNvSpPr/>
          <p:nvPr/>
        </p:nvSpPr>
        <p:spPr>
          <a:xfrm>
            <a:off x="1766704" y="5363583"/>
            <a:ext cx="938590" cy="938590"/>
          </a:xfrm>
          <a:custGeom>
            <a:avLst/>
            <a:gdLst/>
            <a:ahLst/>
            <a:cxnLst/>
            <a:rect l="l" t="t" r="r" b="b"/>
            <a:pathLst>
              <a:path w="937894" h="937895">
                <a:moveTo>
                  <a:pt x="468868" y="937736"/>
                </a:moveTo>
                <a:lnTo>
                  <a:pt x="422910" y="935483"/>
                </a:lnTo>
                <a:lnTo>
                  <a:pt x="377396" y="928725"/>
                </a:lnTo>
                <a:lnTo>
                  <a:pt x="332760" y="917551"/>
                </a:lnTo>
                <a:lnTo>
                  <a:pt x="289438" y="902044"/>
                </a:lnTo>
                <a:lnTo>
                  <a:pt x="247842" y="882377"/>
                </a:lnTo>
                <a:lnTo>
                  <a:pt x="208378" y="858717"/>
                </a:lnTo>
                <a:lnTo>
                  <a:pt x="171417" y="831311"/>
                </a:lnTo>
                <a:lnTo>
                  <a:pt x="137328" y="800407"/>
                </a:lnTo>
                <a:lnTo>
                  <a:pt x="106423" y="766317"/>
                </a:lnTo>
                <a:lnTo>
                  <a:pt x="79018" y="729356"/>
                </a:lnTo>
                <a:lnTo>
                  <a:pt x="55358" y="689892"/>
                </a:lnTo>
                <a:lnTo>
                  <a:pt x="35690" y="648295"/>
                </a:lnTo>
                <a:lnTo>
                  <a:pt x="20183" y="604974"/>
                </a:lnTo>
                <a:lnTo>
                  <a:pt x="9009" y="560339"/>
                </a:lnTo>
                <a:lnTo>
                  <a:pt x="2252" y="514825"/>
                </a:lnTo>
                <a:lnTo>
                  <a:pt x="0" y="468864"/>
                </a:lnTo>
                <a:lnTo>
                  <a:pt x="562" y="445833"/>
                </a:lnTo>
                <a:lnTo>
                  <a:pt x="5067" y="400097"/>
                </a:lnTo>
                <a:lnTo>
                  <a:pt x="14054" y="354914"/>
                </a:lnTo>
                <a:lnTo>
                  <a:pt x="27395" y="310935"/>
                </a:lnTo>
                <a:lnTo>
                  <a:pt x="45025" y="268373"/>
                </a:lnTo>
                <a:lnTo>
                  <a:pt x="66689" y="227843"/>
                </a:lnTo>
                <a:lnTo>
                  <a:pt x="92283" y="189538"/>
                </a:lnTo>
                <a:lnTo>
                  <a:pt x="121438" y="154013"/>
                </a:lnTo>
                <a:lnTo>
                  <a:pt x="154014" y="121438"/>
                </a:lnTo>
                <a:lnTo>
                  <a:pt x="189539" y="92283"/>
                </a:lnTo>
                <a:lnTo>
                  <a:pt x="227843" y="66689"/>
                </a:lnTo>
                <a:lnTo>
                  <a:pt x="268374" y="45025"/>
                </a:lnTo>
                <a:lnTo>
                  <a:pt x="310936" y="27395"/>
                </a:lnTo>
                <a:lnTo>
                  <a:pt x="354914" y="14055"/>
                </a:lnTo>
                <a:lnTo>
                  <a:pt x="400098" y="5067"/>
                </a:lnTo>
                <a:lnTo>
                  <a:pt x="445833" y="563"/>
                </a:lnTo>
                <a:lnTo>
                  <a:pt x="468868" y="0"/>
                </a:lnTo>
                <a:lnTo>
                  <a:pt x="491902" y="563"/>
                </a:lnTo>
                <a:lnTo>
                  <a:pt x="537638" y="5067"/>
                </a:lnTo>
                <a:lnTo>
                  <a:pt x="582821" y="14055"/>
                </a:lnTo>
                <a:lnTo>
                  <a:pt x="626799" y="27395"/>
                </a:lnTo>
                <a:lnTo>
                  <a:pt x="669361" y="45025"/>
                </a:lnTo>
                <a:lnTo>
                  <a:pt x="709891" y="66689"/>
                </a:lnTo>
                <a:lnTo>
                  <a:pt x="748196" y="92283"/>
                </a:lnTo>
                <a:lnTo>
                  <a:pt x="783721" y="121438"/>
                </a:lnTo>
                <a:lnTo>
                  <a:pt x="816297" y="154013"/>
                </a:lnTo>
                <a:lnTo>
                  <a:pt x="845452" y="189538"/>
                </a:lnTo>
                <a:lnTo>
                  <a:pt x="871046" y="227843"/>
                </a:lnTo>
                <a:lnTo>
                  <a:pt x="892710" y="268373"/>
                </a:lnTo>
                <a:lnTo>
                  <a:pt x="910340" y="310935"/>
                </a:lnTo>
                <a:lnTo>
                  <a:pt x="923681" y="354914"/>
                </a:lnTo>
                <a:lnTo>
                  <a:pt x="932668" y="400097"/>
                </a:lnTo>
                <a:lnTo>
                  <a:pt x="937173" y="445833"/>
                </a:lnTo>
                <a:lnTo>
                  <a:pt x="937736" y="468868"/>
                </a:lnTo>
                <a:lnTo>
                  <a:pt x="937173" y="491902"/>
                </a:lnTo>
                <a:lnTo>
                  <a:pt x="932668" y="537638"/>
                </a:lnTo>
                <a:lnTo>
                  <a:pt x="923681" y="582821"/>
                </a:lnTo>
                <a:lnTo>
                  <a:pt x="910340" y="626799"/>
                </a:lnTo>
                <a:lnTo>
                  <a:pt x="892710" y="669361"/>
                </a:lnTo>
                <a:lnTo>
                  <a:pt x="871046" y="709891"/>
                </a:lnTo>
                <a:lnTo>
                  <a:pt x="845452" y="748195"/>
                </a:lnTo>
                <a:lnTo>
                  <a:pt x="816297" y="783721"/>
                </a:lnTo>
                <a:lnTo>
                  <a:pt x="783722" y="816296"/>
                </a:lnTo>
                <a:lnTo>
                  <a:pt x="748196" y="845451"/>
                </a:lnTo>
                <a:lnTo>
                  <a:pt x="709891" y="871046"/>
                </a:lnTo>
                <a:lnTo>
                  <a:pt x="669360" y="892710"/>
                </a:lnTo>
                <a:lnTo>
                  <a:pt x="626798" y="910339"/>
                </a:lnTo>
                <a:lnTo>
                  <a:pt x="582821" y="923679"/>
                </a:lnTo>
                <a:lnTo>
                  <a:pt x="537638" y="932667"/>
                </a:lnTo>
                <a:lnTo>
                  <a:pt x="491902" y="937172"/>
                </a:lnTo>
                <a:lnTo>
                  <a:pt x="468868" y="937736"/>
                </a:lnTo>
                <a:close/>
              </a:path>
            </a:pathLst>
          </a:custGeom>
          <a:solidFill>
            <a:srgbClr val="FFFFFF"/>
          </a:solidFill>
        </p:spPr>
        <p:txBody>
          <a:bodyPr wrap="square" lIns="0" tIns="0" rIns="0" bIns="0" rtlCol="0"/>
          <a:lstStyle/>
          <a:p>
            <a:endParaRPr sz="1801"/>
          </a:p>
        </p:txBody>
      </p:sp>
      <p:pic>
        <p:nvPicPr>
          <p:cNvPr id="10" name="object 8">
            <a:extLst>
              <a:ext uri="{FF2B5EF4-FFF2-40B4-BE49-F238E27FC236}">
                <a16:creationId xmlns:a16="http://schemas.microsoft.com/office/drawing/2014/main" id="{0D6E4879-DFEE-0151-ED5C-6669E9DB6F02}"/>
              </a:ext>
            </a:extLst>
          </p:cNvPr>
          <p:cNvPicPr/>
          <p:nvPr/>
        </p:nvPicPr>
        <p:blipFill>
          <a:blip r:embed="rId3" cstate="print">
            <a:extLst>
              <a:ext uri="{28A0092B-C50C-407E-A947-70E740481C1C}">
                <a14:useLocalDpi xmlns:a14="http://schemas.microsoft.com/office/drawing/2010/main" val="0"/>
              </a:ext>
            </a:extLst>
          </a:blip>
          <a:srcRect l="1658" r="1658"/>
          <a:stretch/>
        </p:blipFill>
        <p:spPr>
          <a:xfrm>
            <a:off x="1828828" y="5425707"/>
            <a:ext cx="814184" cy="81418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object 9">
            <a:extLst>
              <a:ext uri="{FF2B5EF4-FFF2-40B4-BE49-F238E27FC236}">
                <a16:creationId xmlns:a16="http://schemas.microsoft.com/office/drawing/2014/main" id="{B4DE21A9-DA91-14DC-69E5-46686CE60D10}"/>
              </a:ext>
            </a:extLst>
          </p:cNvPr>
          <p:cNvSpPr/>
          <p:nvPr/>
        </p:nvSpPr>
        <p:spPr>
          <a:xfrm>
            <a:off x="3851701" y="3485341"/>
            <a:ext cx="938590" cy="938590"/>
          </a:xfrm>
          <a:custGeom>
            <a:avLst/>
            <a:gdLst/>
            <a:ahLst/>
            <a:cxnLst/>
            <a:rect l="l" t="t" r="r" b="b"/>
            <a:pathLst>
              <a:path w="937895" h="937895">
                <a:moveTo>
                  <a:pt x="468870" y="937736"/>
                </a:moveTo>
                <a:lnTo>
                  <a:pt x="422910" y="935483"/>
                </a:lnTo>
                <a:lnTo>
                  <a:pt x="377396" y="928726"/>
                </a:lnTo>
                <a:lnTo>
                  <a:pt x="332760" y="917551"/>
                </a:lnTo>
                <a:lnTo>
                  <a:pt x="289439" y="902045"/>
                </a:lnTo>
                <a:lnTo>
                  <a:pt x="247841" y="882377"/>
                </a:lnTo>
                <a:lnTo>
                  <a:pt x="208378" y="858717"/>
                </a:lnTo>
                <a:lnTo>
                  <a:pt x="171417" y="831311"/>
                </a:lnTo>
                <a:lnTo>
                  <a:pt x="137328" y="800407"/>
                </a:lnTo>
                <a:lnTo>
                  <a:pt x="106423" y="766317"/>
                </a:lnTo>
                <a:lnTo>
                  <a:pt x="79018" y="729356"/>
                </a:lnTo>
                <a:lnTo>
                  <a:pt x="55358" y="689892"/>
                </a:lnTo>
                <a:lnTo>
                  <a:pt x="35690" y="648295"/>
                </a:lnTo>
                <a:lnTo>
                  <a:pt x="20183" y="604974"/>
                </a:lnTo>
                <a:lnTo>
                  <a:pt x="9008" y="560338"/>
                </a:lnTo>
                <a:lnTo>
                  <a:pt x="2251" y="514825"/>
                </a:lnTo>
                <a:lnTo>
                  <a:pt x="0" y="468873"/>
                </a:lnTo>
                <a:lnTo>
                  <a:pt x="562" y="445833"/>
                </a:lnTo>
                <a:lnTo>
                  <a:pt x="5067" y="400097"/>
                </a:lnTo>
                <a:lnTo>
                  <a:pt x="14054" y="354914"/>
                </a:lnTo>
                <a:lnTo>
                  <a:pt x="27395" y="310936"/>
                </a:lnTo>
                <a:lnTo>
                  <a:pt x="45025" y="268374"/>
                </a:lnTo>
                <a:lnTo>
                  <a:pt x="66689" y="227843"/>
                </a:lnTo>
                <a:lnTo>
                  <a:pt x="92283" y="189539"/>
                </a:lnTo>
                <a:lnTo>
                  <a:pt x="121438" y="154013"/>
                </a:lnTo>
                <a:lnTo>
                  <a:pt x="154013" y="121438"/>
                </a:lnTo>
                <a:lnTo>
                  <a:pt x="189539" y="92283"/>
                </a:lnTo>
                <a:lnTo>
                  <a:pt x="227843" y="66689"/>
                </a:lnTo>
                <a:lnTo>
                  <a:pt x="268373" y="45025"/>
                </a:lnTo>
                <a:lnTo>
                  <a:pt x="310935" y="27395"/>
                </a:lnTo>
                <a:lnTo>
                  <a:pt x="354913" y="14055"/>
                </a:lnTo>
                <a:lnTo>
                  <a:pt x="400097" y="5067"/>
                </a:lnTo>
                <a:lnTo>
                  <a:pt x="445833" y="563"/>
                </a:lnTo>
                <a:lnTo>
                  <a:pt x="468867" y="0"/>
                </a:lnTo>
                <a:lnTo>
                  <a:pt x="491902" y="563"/>
                </a:lnTo>
                <a:lnTo>
                  <a:pt x="537637" y="5067"/>
                </a:lnTo>
                <a:lnTo>
                  <a:pt x="582821" y="14055"/>
                </a:lnTo>
                <a:lnTo>
                  <a:pt x="626799" y="27395"/>
                </a:lnTo>
                <a:lnTo>
                  <a:pt x="669361" y="45025"/>
                </a:lnTo>
                <a:lnTo>
                  <a:pt x="709891" y="66689"/>
                </a:lnTo>
                <a:lnTo>
                  <a:pt x="748196" y="92283"/>
                </a:lnTo>
                <a:lnTo>
                  <a:pt x="783722" y="121438"/>
                </a:lnTo>
                <a:lnTo>
                  <a:pt x="816297" y="154013"/>
                </a:lnTo>
                <a:lnTo>
                  <a:pt x="845452" y="189539"/>
                </a:lnTo>
                <a:lnTo>
                  <a:pt x="871046" y="227843"/>
                </a:lnTo>
                <a:lnTo>
                  <a:pt x="892710" y="268374"/>
                </a:lnTo>
                <a:lnTo>
                  <a:pt x="910340" y="310936"/>
                </a:lnTo>
                <a:lnTo>
                  <a:pt x="923680" y="354914"/>
                </a:lnTo>
                <a:lnTo>
                  <a:pt x="932668" y="400097"/>
                </a:lnTo>
                <a:lnTo>
                  <a:pt x="937173" y="445833"/>
                </a:lnTo>
                <a:lnTo>
                  <a:pt x="937736" y="468873"/>
                </a:lnTo>
                <a:lnTo>
                  <a:pt x="937173" y="491902"/>
                </a:lnTo>
                <a:lnTo>
                  <a:pt x="932668" y="537637"/>
                </a:lnTo>
                <a:lnTo>
                  <a:pt x="923680" y="582821"/>
                </a:lnTo>
                <a:lnTo>
                  <a:pt x="910340" y="626799"/>
                </a:lnTo>
                <a:lnTo>
                  <a:pt x="892710" y="669361"/>
                </a:lnTo>
                <a:lnTo>
                  <a:pt x="871046" y="709891"/>
                </a:lnTo>
                <a:lnTo>
                  <a:pt x="845452" y="748196"/>
                </a:lnTo>
                <a:lnTo>
                  <a:pt x="816297" y="783721"/>
                </a:lnTo>
                <a:lnTo>
                  <a:pt x="783722" y="816297"/>
                </a:lnTo>
                <a:lnTo>
                  <a:pt x="748196" y="845451"/>
                </a:lnTo>
                <a:lnTo>
                  <a:pt x="709891" y="871046"/>
                </a:lnTo>
                <a:lnTo>
                  <a:pt x="669361" y="892710"/>
                </a:lnTo>
                <a:lnTo>
                  <a:pt x="626799" y="910340"/>
                </a:lnTo>
                <a:lnTo>
                  <a:pt x="582821" y="923680"/>
                </a:lnTo>
                <a:lnTo>
                  <a:pt x="537637" y="932668"/>
                </a:lnTo>
                <a:lnTo>
                  <a:pt x="491900" y="937173"/>
                </a:lnTo>
                <a:lnTo>
                  <a:pt x="468870" y="937736"/>
                </a:lnTo>
                <a:close/>
              </a:path>
            </a:pathLst>
          </a:custGeom>
          <a:solidFill>
            <a:srgbClr val="FFFFFF"/>
          </a:solidFill>
        </p:spPr>
        <p:txBody>
          <a:bodyPr wrap="square" lIns="0" tIns="0" rIns="0" bIns="0" rtlCol="0"/>
          <a:lstStyle/>
          <a:p>
            <a:endParaRPr sz="1801"/>
          </a:p>
        </p:txBody>
      </p:sp>
      <p:pic>
        <p:nvPicPr>
          <p:cNvPr id="12" name="object 10">
            <a:extLst>
              <a:ext uri="{FF2B5EF4-FFF2-40B4-BE49-F238E27FC236}">
                <a16:creationId xmlns:a16="http://schemas.microsoft.com/office/drawing/2014/main" id="{19A5E314-2695-92A5-F3C2-DFB8712F4DFD}"/>
              </a:ext>
            </a:extLst>
          </p:cNvPr>
          <p:cNvPicPr/>
          <p:nvPr/>
        </p:nvPicPr>
        <p:blipFill>
          <a:blip r:embed="rId4" cstate="print">
            <a:extLst>
              <a:ext uri="{28A0092B-C50C-407E-A947-70E740481C1C}">
                <a14:useLocalDpi xmlns:a14="http://schemas.microsoft.com/office/drawing/2010/main" val="0"/>
              </a:ext>
            </a:extLst>
          </a:blip>
          <a:srcRect t="4791" b="4791"/>
          <a:stretch/>
        </p:blipFill>
        <p:spPr>
          <a:xfrm>
            <a:off x="3913825" y="3547465"/>
            <a:ext cx="814184" cy="81418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object 11">
            <a:extLst>
              <a:ext uri="{FF2B5EF4-FFF2-40B4-BE49-F238E27FC236}">
                <a16:creationId xmlns:a16="http://schemas.microsoft.com/office/drawing/2014/main" id="{A03EDE60-98DF-142A-9A38-C0A24D256792}"/>
              </a:ext>
            </a:extLst>
          </p:cNvPr>
          <p:cNvSpPr/>
          <p:nvPr/>
        </p:nvSpPr>
        <p:spPr>
          <a:xfrm>
            <a:off x="3843951" y="5363583"/>
            <a:ext cx="938590" cy="938590"/>
          </a:xfrm>
          <a:custGeom>
            <a:avLst/>
            <a:gdLst/>
            <a:ahLst/>
            <a:cxnLst/>
            <a:rect l="l" t="t" r="r" b="b"/>
            <a:pathLst>
              <a:path w="937895" h="937895">
                <a:moveTo>
                  <a:pt x="468867" y="937736"/>
                </a:moveTo>
                <a:lnTo>
                  <a:pt x="422909" y="935483"/>
                </a:lnTo>
                <a:lnTo>
                  <a:pt x="377395" y="928725"/>
                </a:lnTo>
                <a:lnTo>
                  <a:pt x="332760" y="917551"/>
                </a:lnTo>
                <a:lnTo>
                  <a:pt x="289437" y="902044"/>
                </a:lnTo>
                <a:lnTo>
                  <a:pt x="247841" y="882377"/>
                </a:lnTo>
                <a:lnTo>
                  <a:pt x="208378" y="858717"/>
                </a:lnTo>
                <a:lnTo>
                  <a:pt x="171417" y="831311"/>
                </a:lnTo>
                <a:lnTo>
                  <a:pt x="137328" y="800407"/>
                </a:lnTo>
                <a:lnTo>
                  <a:pt x="106423" y="766317"/>
                </a:lnTo>
                <a:lnTo>
                  <a:pt x="79018" y="729356"/>
                </a:lnTo>
                <a:lnTo>
                  <a:pt x="55358" y="689892"/>
                </a:lnTo>
                <a:lnTo>
                  <a:pt x="35690" y="648295"/>
                </a:lnTo>
                <a:lnTo>
                  <a:pt x="20183" y="604974"/>
                </a:lnTo>
                <a:lnTo>
                  <a:pt x="9008" y="560339"/>
                </a:lnTo>
                <a:lnTo>
                  <a:pt x="2251" y="514825"/>
                </a:lnTo>
                <a:lnTo>
                  <a:pt x="0" y="468873"/>
                </a:lnTo>
                <a:lnTo>
                  <a:pt x="562" y="445833"/>
                </a:lnTo>
                <a:lnTo>
                  <a:pt x="5067" y="400097"/>
                </a:lnTo>
                <a:lnTo>
                  <a:pt x="14054" y="354914"/>
                </a:lnTo>
                <a:lnTo>
                  <a:pt x="27395" y="310935"/>
                </a:lnTo>
                <a:lnTo>
                  <a:pt x="45025" y="268373"/>
                </a:lnTo>
                <a:lnTo>
                  <a:pt x="66689" y="227843"/>
                </a:lnTo>
                <a:lnTo>
                  <a:pt x="92283" y="189538"/>
                </a:lnTo>
                <a:lnTo>
                  <a:pt x="121438" y="154013"/>
                </a:lnTo>
                <a:lnTo>
                  <a:pt x="154013" y="121438"/>
                </a:lnTo>
                <a:lnTo>
                  <a:pt x="189539" y="92283"/>
                </a:lnTo>
                <a:lnTo>
                  <a:pt x="227843" y="66689"/>
                </a:lnTo>
                <a:lnTo>
                  <a:pt x="268373" y="45025"/>
                </a:lnTo>
                <a:lnTo>
                  <a:pt x="310935" y="27395"/>
                </a:lnTo>
                <a:lnTo>
                  <a:pt x="354913" y="14055"/>
                </a:lnTo>
                <a:lnTo>
                  <a:pt x="400097" y="5067"/>
                </a:lnTo>
                <a:lnTo>
                  <a:pt x="445833" y="563"/>
                </a:lnTo>
                <a:lnTo>
                  <a:pt x="468867" y="0"/>
                </a:lnTo>
                <a:lnTo>
                  <a:pt x="491902" y="563"/>
                </a:lnTo>
                <a:lnTo>
                  <a:pt x="537637" y="5067"/>
                </a:lnTo>
                <a:lnTo>
                  <a:pt x="582821" y="14055"/>
                </a:lnTo>
                <a:lnTo>
                  <a:pt x="626799" y="27395"/>
                </a:lnTo>
                <a:lnTo>
                  <a:pt x="669361" y="45025"/>
                </a:lnTo>
                <a:lnTo>
                  <a:pt x="709891" y="66689"/>
                </a:lnTo>
                <a:lnTo>
                  <a:pt x="748196" y="92283"/>
                </a:lnTo>
                <a:lnTo>
                  <a:pt x="783722" y="121438"/>
                </a:lnTo>
                <a:lnTo>
                  <a:pt x="816297" y="154013"/>
                </a:lnTo>
                <a:lnTo>
                  <a:pt x="845452" y="189538"/>
                </a:lnTo>
                <a:lnTo>
                  <a:pt x="871046" y="227843"/>
                </a:lnTo>
                <a:lnTo>
                  <a:pt x="892710" y="268373"/>
                </a:lnTo>
                <a:lnTo>
                  <a:pt x="910340" y="310935"/>
                </a:lnTo>
                <a:lnTo>
                  <a:pt x="923680" y="354914"/>
                </a:lnTo>
                <a:lnTo>
                  <a:pt x="932668" y="400097"/>
                </a:lnTo>
                <a:lnTo>
                  <a:pt x="937173" y="445833"/>
                </a:lnTo>
                <a:lnTo>
                  <a:pt x="937736" y="468873"/>
                </a:lnTo>
                <a:lnTo>
                  <a:pt x="937173" y="491902"/>
                </a:lnTo>
                <a:lnTo>
                  <a:pt x="932668" y="537638"/>
                </a:lnTo>
                <a:lnTo>
                  <a:pt x="923680" y="582821"/>
                </a:lnTo>
                <a:lnTo>
                  <a:pt x="910340" y="626799"/>
                </a:lnTo>
                <a:lnTo>
                  <a:pt x="892710" y="669361"/>
                </a:lnTo>
                <a:lnTo>
                  <a:pt x="871046" y="709891"/>
                </a:lnTo>
                <a:lnTo>
                  <a:pt x="845452" y="748195"/>
                </a:lnTo>
                <a:lnTo>
                  <a:pt x="816297" y="783721"/>
                </a:lnTo>
                <a:lnTo>
                  <a:pt x="783722" y="816296"/>
                </a:lnTo>
                <a:lnTo>
                  <a:pt x="748196" y="845451"/>
                </a:lnTo>
                <a:lnTo>
                  <a:pt x="709891" y="871046"/>
                </a:lnTo>
                <a:lnTo>
                  <a:pt x="669360" y="892710"/>
                </a:lnTo>
                <a:lnTo>
                  <a:pt x="626798" y="910339"/>
                </a:lnTo>
                <a:lnTo>
                  <a:pt x="582821" y="923679"/>
                </a:lnTo>
                <a:lnTo>
                  <a:pt x="537638" y="932667"/>
                </a:lnTo>
                <a:lnTo>
                  <a:pt x="491902" y="937172"/>
                </a:lnTo>
                <a:lnTo>
                  <a:pt x="468867" y="937736"/>
                </a:lnTo>
                <a:close/>
              </a:path>
            </a:pathLst>
          </a:custGeom>
          <a:solidFill>
            <a:srgbClr val="FFFFFF"/>
          </a:solidFill>
        </p:spPr>
        <p:txBody>
          <a:bodyPr wrap="square" lIns="0" tIns="0" rIns="0" bIns="0" rtlCol="0"/>
          <a:lstStyle/>
          <a:p>
            <a:endParaRPr sz="1801"/>
          </a:p>
        </p:txBody>
      </p:sp>
      <p:pic>
        <p:nvPicPr>
          <p:cNvPr id="15" name="object 12">
            <a:extLst>
              <a:ext uri="{FF2B5EF4-FFF2-40B4-BE49-F238E27FC236}">
                <a16:creationId xmlns:a16="http://schemas.microsoft.com/office/drawing/2014/main" id="{A331FA3A-72D9-85BC-E75D-9854316EDAC1}"/>
              </a:ext>
            </a:extLst>
          </p:cNvPr>
          <p:cNvPicPr/>
          <p:nvPr/>
        </p:nvPicPr>
        <p:blipFill>
          <a:blip r:embed="rId5" cstate="print"/>
          <a:stretch>
            <a:fillRect/>
          </a:stretch>
        </p:blipFill>
        <p:spPr>
          <a:xfrm>
            <a:off x="3906075" y="5425707"/>
            <a:ext cx="814184" cy="81418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object 14">
            <a:extLst>
              <a:ext uri="{FF2B5EF4-FFF2-40B4-BE49-F238E27FC236}">
                <a16:creationId xmlns:a16="http://schemas.microsoft.com/office/drawing/2014/main" id="{B3D98710-E45A-F071-B21F-CFF3A61DCB30}"/>
              </a:ext>
            </a:extLst>
          </p:cNvPr>
          <p:cNvPicPr/>
          <p:nvPr/>
        </p:nvPicPr>
        <p:blipFill>
          <a:blip r:embed="rId6" cstate="print">
            <a:extLst>
              <a:ext uri="{28A0092B-C50C-407E-A947-70E740481C1C}">
                <a14:useLocalDpi xmlns:a14="http://schemas.microsoft.com/office/drawing/2010/main" val="0"/>
              </a:ext>
            </a:extLst>
          </a:blip>
          <a:srcRect l="1101" r="1101"/>
          <a:stretch/>
        </p:blipFill>
        <p:spPr>
          <a:xfrm>
            <a:off x="5910268" y="3610973"/>
            <a:ext cx="873065" cy="892714"/>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ZoneTexte 19">
            <a:extLst>
              <a:ext uri="{FF2B5EF4-FFF2-40B4-BE49-F238E27FC236}">
                <a16:creationId xmlns:a16="http://schemas.microsoft.com/office/drawing/2014/main" id="{CF12F397-C3EA-8092-914F-967C7613ED3F}"/>
              </a:ext>
            </a:extLst>
          </p:cNvPr>
          <p:cNvSpPr txBox="1"/>
          <p:nvPr/>
        </p:nvSpPr>
        <p:spPr>
          <a:xfrm>
            <a:off x="987793" y="4651029"/>
            <a:ext cx="1983824" cy="469707"/>
          </a:xfrm>
          <a:prstGeom prst="rect">
            <a:avLst/>
          </a:prstGeom>
          <a:noFill/>
        </p:spPr>
        <p:txBody>
          <a:bodyPr wrap="square" lIns="91508" tIns="45754" rIns="91508" bIns="45754" rtlCol="0" anchor="t">
            <a:spAutoFit/>
          </a:bodyPr>
          <a:lstStyle/>
          <a:p>
            <a:pPr algn="ctr" defTabSz="915040">
              <a:spcBef>
                <a:spcPts val="515"/>
              </a:spcBef>
              <a:defRPr/>
            </a:pPr>
            <a:r>
              <a:rPr lang="fr-FR" sz="1201" kern="0" dirty="0">
                <a:solidFill>
                  <a:schemeClr val="accent6">
                    <a:lumMod val="75000"/>
                  </a:schemeClr>
                </a:solidFill>
                <a:latin typeface="Tahoma"/>
                <a:ea typeface="Tahoma"/>
                <a:cs typeface="Tahoma"/>
              </a:rPr>
              <a:t>Pr</a:t>
            </a:r>
            <a:r>
              <a:rPr lang="fr-FR" sz="1201" kern="0" spc="-20" dirty="0">
                <a:solidFill>
                  <a:schemeClr val="accent6">
                    <a:lumMod val="75000"/>
                  </a:schemeClr>
                </a:solidFill>
                <a:latin typeface="Tahoma"/>
                <a:ea typeface="Tahoma"/>
                <a:cs typeface="Tahoma"/>
              </a:rPr>
              <a:t> </a:t>
            </a:r>
            <a:r>
              <a:rPr lang="fr-FR" sz="1201" kern="0" dirty="0">
                <a:solidFill>
                  <a:schemeClr val="accent6">
                    <a:lumMod val="75000"/>
                  </a:schemeClr>
                </a:solidFill>
                <a:latin typeface="Tahoma"/>
                <a:ea typeface="Tahoma"/>
                <a:cs typeface="Tahoma"/>
              </a:rPr>
              <a:t>Jean-Marc</a:t>
            </a:r>
            <a:r>
              <a:rPr lang="fr-FR" sz="1201" kern="0" spc="-15" dirty="0">
                <a:solidFill>
                  <a:schemeClr val="accent6">
                    <a:lumMod val="75000"/>
                  </a:schemeClr>
                </a:solidFill>
                <a:latin typeface="Tahoma"/>
                <a:ea typeface="Tahoma"/>
                <a:cs typeface="Tahoma"/>
              </a:rPr>
              <a:t> </a:t>
            </a:r>
            <a:r>
              <a:rPr lang="fr-FR" sz="1201" kern="0" spc="-10" dirty="0">
                <a:solidFill>
                  <a:schemeClr val="accent6">
                    <a:lumMod val="75000"/>
                  </a:schemeClr>
                </a:solidFill>
                <a:latin typeface="Tahoma"/>
                <a:ea typeface="Tahoma"/>
                <a:cs typeface="Tahoma"/>
              </a:rPr>
              <a:t>Baste</a:t>
            </a:r>
            <a:endParaRPr lang="fr-FR" sz="1201" kern="0" dirty="0">
              <a:solidFill>
                <a:schemeClr val="accent6">
                  <a:lumMod val="75000"/>
                </a:schemeClr>
              </a:solidFill>
              <a:latin typeface="Tahoma"/>
              <a:ea typeface="Tahoma"/>
              <a:cs typeface="Tahoma"/>
            </a:endParaRPr>
          </a:p>
          <a:p>
            <a:pPr algn="ctr" defTabSz="915040">
              <a:spcBef>
                <a:spcPts val="345"/>
              </a:spcBef>
              <a:defRPr/>
            </a:pP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RESPONSABLE</a:t>
            </a:r>
            <a:r>
              <a:rPr lang="fr-FR" sz="1001" kern="0" spc="2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PÉDAGOGIQUE</a:t>
            </a:r>
            <a:endParaRPr lang="fr-FR" sz="10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1" name="ZoneTexte 20">
            <a:extLst>
              <a:ext uri="{FF2B5EF4-FFF2-40B4-BE49-F238E27FC236}">
                <a16:creationId xmlns:a16="http://schemas.microsoft.com/office/drawing/2014/main" id="{219CD173-F828-C9BE-3D7D-3755E4B104F6}"/>
              </a:ext>
            </a:extLst>
          </p:cNvPr>
          <p:cNvSpPr txBox="1"/>
          <p:nvPr/>
        </p:nvSpPr>
        <p:spPr>
          <a:xfrm>
            <a:off x="3002477" y="4651029"/>
            <a:ext cx="1983824" cy="469707"/>
          </a:xfrm>
          <a:prstGeom prst="rect">
            <a:avLst/>
          </a:prstGeom>
          <a:noFill/>
        </p:spPr>
        <p:txBody>
          <a:bodyPr wrap="square" rtlCol="0">
            <a:spAutoFit/>
          </a:bodyPr>
          <a:lstStyle/>
          <a:p>
            <a:pPr algn="ctr" defTabSz="915040">
              <a:spcBef>
                <a:spcPts val="515"/>
              </a:spcBef>
              <a:defRPr/>
            </a:pPr>
            <a:r>
              <a:rPr lang="fr-FR" sz="12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Pr Guillaume Boddaert</a:t>
            </a:r>
          </a:p>
          <a:p>
            <a:pPr algn="ctr" defTabSz="915040">
              <a:spcBef>
                <a:spcPts val="345"/>
              </a:spcBef>
              <a:defRPr/>
            </a:pP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RESPONSABLE</a:t>
            </a:r>
            <a:r>
              <a:rPr lang="fr-FR" sz="1001" kern="0" spc="2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PÉDAGOGIQUE</a:t>
            </a:r>
            <a:endParaRPr lang="fr-FR" sz="10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3" name="ZoneTexte 22">
            <a:extLst>
              <a:ext uri="{FF2B5EF4-FFF2-40B4-BE49-F238E27FC236}">
                <a16:creationId xmlns:a16="http://schemas.microsoft.com/office/drawing/2014/main" id="{E4EAB7E9-0BE7-EC4A-B10F-14BCA37A2804}"/>
              </a:ext>
            </a:extLst>
          </p:cNvPr>
          <p:cNvSpPr txBox="1"/>
          <p:nvPr/>
        </p:nvSpPr>
        <p:spPr>
          <a:xfrm>
            <a:off x="3043042" y="6466988"/>
            <a:ext cx="1983824" cy="469707"/>
          </a:xfrm>
          <a:prstGeom prst="rect">
            <a:avLst/>
          </a:prstGeom>
          <a:noFill/>
        </p:spPr>
        <p:txBody>
          <a:bodyPr wrap="square" lIns="91508" tIns="45754" rIns="91508" bIns="45754" rtlCol="0" anchor="t">
            <a:spAutoFit/>
          </a:bodyPr>
          <a:lstStyle/>
          <a:p>
            <a:pPr algn="ctr" defTabSz="915040">
              <a:spcBef>
                <a:spcPts val="515"/>
              </a:spcBef>
              <a:defRPr/>
            </a:pPr>
            <a:r>
              <a:rPr lang="fr-FR" sz="12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Dr Hayat </a:t>
            </a:r>
            <a:r>
              <a:rPr lang="fr-FR" sz="1201" kern="0" dirty="0" err="1">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Aiouaz</a:t>
            </a:r>
            <a:endParaRPr lang="fr-FR" sz="12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defTabSz="915040">
              <a:spcBef>
                <a:spcPts val="345"/>
              </a:spcBef>
              <a:defRPr/>
            </a:pPr>
            <a:r>
              <a:rPr lang="fr-FR" sz="1001" kern="0" spc="10" dirty="0">
                <a:solidFill>
                  <a:schemeClr val="accent6">
                    <a:lumMod val="75000"/>
                  </a:schemeClr>
                </a:solidFill>
                <a:latin typeface="Tahoma"/>
                <a:ea typeface="Tahoma"/>
                <a:cs typeface="Tahoma"/>
              </a:rPr>
              <a:t>RÉFÉRENTE AJCTCV</a:t>
            </a:r>
            <a:endParaRPr lang="fr-FR" sz="1001" kern="0" dirty="0">
              <a:solidFill>
                <a:schemeClr val="accent6">
                  <a:lumMod val="75000"/>
                </a:schemeClr>
              </a:solidFill>
              <a:latin typeface="Tahoma"/>
              <a:ea typeface="Tahoma"/>
              <a:cs typeface="Tahoma"/>
            </a:endParaRPr>
          </a:p>
        </p:txBody>
      </p:sp>
      <p:sp>
        <p:nvSpPr>
          <p:cNvPr id="24" name="ZoneTexte 23">
            <a:extLst>
              <a:ext uri="{FF2B5EF4-FFF2-40B4-BE49-F238E27FC236}">
                <a16:creationId xmlns:a16="http://schemas.microsoft.com/office/drawing/2014/main" id="{DE147632-008F-5D26-D676-89573C5DA888}"/>
              </a:ext>
            </a:extLst>
          </p:cNvPr>
          <p:cNvSpPr txBox="1"/>
          <p:nvPr/>
        </p:nvSpPr>
        <p:spPr>
          <a:xfrm>
            <a:off x="5146136" y="4651029"/>
            <a:ext cx="1983824" cy="469707"/>
          </a:xfrm>
          <a:prstGeom prst="rect">
            <a:avLst/>
          </a:prstGeom>
          <a:noFill/>
        </p:spPr>
        <p:txBody>
          <a:bodyPr wrap="square" rtlCol="0">
            <a:spAutoFit/>
          </a:bodyPr>
          <a:lstStyle/>
          <a:p>
            <a:pPr algn="ctr" defTabSz="915040">
              <a:spcBef>
                <a:spcPts val="515"/>
              </a:spcBef>
              <a:defRPr/>
            </a:pPr>
            <a:r>
              <a:rPr lang="fr-FR" sz="12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Pr Olivier Bouchot</a:t>
            </a:r>
          </a:p>
          <a:p>
            <a:pPr algn="ctr" defTabSz="915040">
              <a:spcBef>
                <a:spcPts val="345"/>
              </a:spcBef>
              <a:defRPr/>
            </a:pP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RESPONSABLE</a:t>
            </a:r>
            <a:r>
              <a:rPr lang="fr-FR" sz="1001" kern="0" spc="2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 </a:t>
            </a: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PÉDAGOGIQUE</a:t>
            </a:r>
            <a:endParaRPr lang="fr-FR" sz="10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 name="ZoneTexte 24">
            <a:extLst>
              <a:ext uri="{FF2B5EF4-FFF2-40B4-BE49-F238E27FC236}">
                <a16:creationId xmlns:a16="http://schemas.microsoft.com/office/drawing/2014/main" id="{856BF34A-A7E0-66E6-2CEE-296B65139C85}"/>
              </a:ext>
            </a:extLst>
          </p:cNvPr>
          <p:cNvSpPr txBox="1"/>
          <p:nvPr/>
        </p:nvSpPr>
        <p:spPr>
          <a:xfrm>
            <a:off x="918753" y="6466988"/>
            <a:ext cx="1983824" cy="469707"/>
          </a:xfrm>
          <a:prstGeom prst="rect">
            <a:avLst/>
          </a:prstGeom>
          <a:noFill/>
        </p:spPr>
        <p:txBody>
          <a:bodyPr wrap="square" rtlCol="0">
            <a:spAutoFit/>
          </a:bodyPr>
          <a:lstStyle/>
          <a:p>
            <a:pPr algn="ctr" defTabSz="915040">
              <a:spcBef>
                <a:spcPts val="515"/>
              </a:spcBef>
              <a:defRPr/>
            </a:pPr>
            <a:r>
              <a:rPr lang="fr-FR" sz="12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Dr Gabriel Saiydoun</a:t>
            </a:r>
          </a:p>
          <a:p>
            <a:pPr algn="ctr" defTabSz="915040">
              <a:spcBef>
                <a:spcPts val="345"/>
              </a:spcBef>
              <a:defRPr/>
            </a:pPr>
            <a:r>
              <a:rPr lang="fr-FR" sz="1001"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RÉFÉRENT AJCTCV</a:t>
            </a:r>
            <a:endParaRPr lang="fr-FR" sz="1001"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ZoneTexte 6">
            <a:extLst>
              <a:ext uri="{FF2B5EF4-FFF2-40B4-BE49-F238E27FC236}">
                <a16:creationId xmlns:a16="http://schemas.microsoft.com/office/drawing/2014/main" id="{B12831D5-3C49-0A2C-40B8-935F1BAAB318}"/>
              </a:ext>
            </a:extLst>
          </p:cNvPr>
          <p:cNvSpPr txBox="1"/>
          <p:nvPr/>
        </p:nvSpPr>
        <p:spPr>
          <a:xfrm>
            <a:off x="5207581" y="6461954"/>
            <a:ext cx="1983824" cy="687368"/>
          </a:xfrm>
          <a:prstGeom prst="rect">
            <a:avLst/>
          </a:prstGeom>
          <a:noFill/>
        </p:spPr>
        <p:txBody>
          <a:bodyPr wrap="square" lIns="91440" tIns="45720" rIns="91440" bIns="45720" rtlCol="0" anchor="t">
            <a:spAutoFit/>
          </a:bodyPr>
          <a:lstStyle/>
          <a:p>
            <a:pPr algn="ctr" defTabSz="915040">
              <a:spcBef>
                <a:spcPts val="515"/>
              </a:spcBef>
              <a:defRPr/>
            </a:pPr>
            <a:r>
              <a:rPr lang="fr-FR" sz="1200" kern="0" dirty="0">
                <a:solidFill>
                  <a:schemeClr val="accent6">
                    <a:lumMod val="75000"/>
                  </a:schemeClr>
                </a:solidFill>
                <a:latin typeface="Tahoma"/>
                <a:ea typeface="Tahoma"/>
                <a:cs typeface="Tahoma"/>
              </a:rPr>
              <a:t>Dr Benjamin </a:t>
            </a:r>
            <a:r>
              <a:rPr lang="fr-FR" sz="1200" kern="0" dirty="0" err="1">
                <a:solidFill>
                  <a:schemeClr val="accent6">
                    <a:lumMod val="75000"/>
                  </a:schemeClr>
                </a:solidFill>
                <a:latin typeface="Tahoma"/>
                <a:ea typeface="Tahoma"/>
                <a:cs typeface="Tahoma"/>
              </a:rPr>
              <a:t>Bottet</a:t>
            </a:r>
            <a:endParaRPr lang="fr-FR" dirty="0">
              <a:solidFill>
                <a:schemeClr val="accent6">
                  <a:lumMod val="75000"/>
                </a:schemeClr>
              </a:solidFill>
              <a:ea typeface="Calibri"/>
              <a:cs typeface="Calibri"/>
            </a:endParaRPr>
          </a:p>
          <a:p>
            <a:pPr algn="ctr" defTabSz="915040">
              <a:spcBef>
                <a:spcPts val="515"/>
              </a:spcBef>
              <a:defRPr/>
            </a:pPr>
            <a:r>
              <a:rPr lang="fr-FR" sz="1000" kern="0" dirty="0">
                <a:solidFill>
                  <a:schemeClr val="accent6">
                    <a:lumMod val="75000"/>
                  </a:schemeClr>
                </a:solidFill>
                <a:latin typeface="Tahoma"/>
                <a:ea typeface="Tahoma"/>
                <a:cs typeface="Tahoma"/>
              </a:rPr>
              <a:t>COORDINATEUR</a:t>
            </a:r>
            <a:endParaRPr lang="fr-FR" sz="1000" kern="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defTabSz="915040">
              <a:spcBef>
                <a:spcPts val="345"/>
              </a:spcBef>
              <a:defRPr/>
            </a:pPr>
            <a:endParaRPr lang="fr-FR" sz="1000" kern="0" spc="1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8" name="Image 17" descr="Une image contenant Visage humain, personne, homme, sourire&#10;&#10;Description générée automatiquement">
            <a:extLst>
              <a:ext uri="{FF2B5EF4-FFF2-40B4-BE49-F238E27FC236}">
                <a16:creationId xmlns:a16="http://schemas.microsoft.com/office/drawing/2014/main" id="{BC91D13E-9C45-11A5-63B7-4C2C20AF0534}"/>
              </a:ext>
            </a:extLst>
          </p:cNvPr>
          <p:cNvPicPr>
            <a:picLocks noChangeAspect="1"/>
          </p:cNvPicPr>
          <p:nvPr/>
        </p:nvPicPr>
        <p:blipFill>
          <a:blip r:embed="rId7"/>
          <a:stretch>
            <a:fillRect/>
          </a:stretch>
        </p:blipFill>
        <p:spPr>
          <a:xfrm>
            <a:off x="5827775" y="5412288"/>
            <a:ext cx="851711" cy="84102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86934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BB7CEBEA-5C74-AB1C-6E38-C2C646DDE84F}"/>
              </a:ext>
            </a:extLst>
          </p:cNvPr>
          <p:cNvSpPr/>
          <p:nvPr/>
        </p:nvSpPr>
        <p:spPr>
          <a:xfrm>
            <a:off x="157653" y="4414781"/>
            <a:ext cx="6936805" cy="4632675"/>
          </a:xfrm>
          <a:custGeom>
            <a:avLst/>
            <a:gdLst/>
            <a:ahLst/>
            <a:cxnLst/>
            <a:rect l="l" t="t" r="r" b="b"/>
            <a:pathLst>
              <a:path w="6931659" h="4226559">
                <a:moveTo>
                  <a:pt x="6931524" y="2111911"/>
                </a:moveTo>
                <a:lnTo>
                  <a:pt x="6930799" y="2163772"/>
                </a:lnTo>
                <a:lnTo>
                  <a:pt x="6928658" y="2215698"/>
                </a:lnTo>
                <a:lnTo>
                  <a:pt x="6925151" y="2267614"/>
                </a:lnTo>
                <a:lnTo>
                  <a:pt x="6920327" y="2319446"/>
                </a:lnTo>
                <a:lnTo>
                  <a:pt x="6914236" y="2371118"/>
                </a:lnTo>
                <a:lnTo>
                  <a:pt x="6906929" y="2422555"/>
                </a:lnTo>
                <a:lnTo>
                  <a:pt x="6898454" y="2473684"/>
                </a:lnTo>
                <a:lnTo>
                  <a:pt x="6888863" y="2524428"/>
                </a:lnTo>
                <a:lnTo>
                  <a:pt x="6878204" y="2574713"/>
                </a:lnTo>
                <a:lnTo>
                  <a:pt x="6866528" y="2624465"/>
                </a:lnTo>
                <a:lnTo>
                  <a:pt x="6853884" y="2673609"/>
                </a:lnTo>
                <a:lnTo>
                  <a:pt x="6840323" y="2722069"/>
                </a:lnTo>
                <a:lnTo>
                  <a:pt x="6825895" y="2769771"/>
                </a:lnTo>
                <a:lnTo>
                  <a:pt x="6810648" y="2816641"/>
                </a:lnTo>
                <a:lnTo>
                  <a:pt x="6794312" y="2861635"/>
                </a:lnTo>
                <a:lnTo>
                  <a:pt x="6776990" y="2906143"/>
                </a:lnTo>
                <a:lnTo>
                  <a:pt x="6758695" y="2950150"/>
                </a:lnTo>
                <a:lnTo>
                  <a:pt x="6739438" y="2993644"/>
                </a:lnTo>
                <a:lnTo>
                  <a:pt x="6719235" y="3036612"/>
                </a:lnTo>
                <a:lnTo>
                  <a:pt x="6698097" y="3079041"/>
                </a:lnTo>
                <a:lnTo>
                  <a:pt x="6676006" y="3120976"/>
                </a:lnTo>
                <a:lnTo>
                  <a:pt x="6653070" y="3162230"/>
                </a:lnTo>
                <a:lnTo>
                  <a:pt x="6629207" y="3202963"/>
                </a:lnTo>
                <a:lnTo>
                  <a:pt x="6604462" y="3243105"/>
                </a:lnTo>
                <a:lnTo>
                  <a:pt x="6578848" y="3282643"/>
                </a:lnTo>
                <a:lnTo>
                  <a:pt x="6552377" y="3321563"/>
                </a:lnTo>
                <a:lnTo>
                  <a:pt x="6525064" y="3359853"/>
                </a:lnTo>
                <a:lnTo>
                  <a:pt x="6496920" y="3397500"/>
                </a:lnTo>
                <a:lnTo>
                  <a:pt x="6467959" y="3434490"/>
                </a:lnTo>
                <a:lnTo>
                  <a:pt x="6438195" y="3470810"/>
                </a:lnTo>
                <a:lnTo>
                  <a:pt x="6407639" y="3506448"/>
                </a:lnTo>
                <a:lnTo>
                  <a:pt x="6376305" y="3541391"/>
                </a:lnTo>
                <a:lnTo>
                  <a:pt x="6344206" y="3575625"/>
                </a:lnTo>
                <a:lnTo>
                  <a:pt x="6311356" y="3609137"/>
                </a:lnTo>
                <a:lnTo>
                  <a:pt x="6277767" y="3641914"/>
                </a:lnTo>
                <a:lnTo>
                  <a:pt x="6243451" y="3673944"/>
                </a:lnTo>
                <a:lnTo>
                  <a:pt x="6208423" y="3705213"/>
                </a:lnTo>
                <a:lnTo>
                  <a:pt x="6172696" y="3735709"/>
                </a:lnTo>
                <a:lnTo>
                  <a:pt x="6136281" y="3765417"/>
                </a:lnTo>
                <a:lnTo>
                  <a:pt x="6099193" y="3794326"/>
                </a:lnTo>
                <a:lnTo>
                  <a:pt x="6061444" y="3822421"/>
                </a:lnTo>
                <a:lnTo>
                  <a:pt x="6023048" y="3849691"/>
                </a:lnTo>
                <a:lnTo>
                  <a:pt x="5984017" y="3876122"/>
                </a:lnTo>
                <a:lnTo>
                  <a:pt x="5944365" y="3901701"/>
                </a:lnTo>
                <a:lnTo>
                  <a:pt x="5904104" y="3926415"/>
                </a:lnTo>
                <a:lnTo>
                  <a:pt x="5863247" y="3950250"/>
                </a:lnTo>
                <a:lnTo>
                  <a:pt x="5821808" y="3973195"/>
                </a:lnTo>
                <a:lnTo>
                  <a:pt x="5779800" y="3995236"/>
                </a:lnTo>
                <a:lnTo>
                  <a:pt x="5737235" y="4016359"/>
                </a:lnTo>
                <a:lnTo>
                  <a:pt x="5694128" y="4036552"/>
                </a:lnTo>
                <a:lnTo>
                  <a:pt x="5650489" y="4055802"/>
                </a:lnTo>
                <a:lnTo>
                  <a:pt x="5606334" y="4074095"/>
                </a:lnTo>
                <a:lnTo>
                  <a:pt x="5561674" y="4091420"/>
                </a:lnTo>
                <a:lnTo>
                  <a:pt x="5516523" y="4107762"/>
                </a:lnTo>
                <a:lnTo>
                  <a:pt x="5470894" y="4123108"/>
                </a:lnTo>
                <a:lnTo>
                  <a:pt x="5424800" y="4137446"/>
                </a:lnTo>
                <a:lnTo>
                  <a:pt x="5377897" y="4150856"/>
                </a:lnTo>
                <a:lnTo>
                  <a:pt x="5331193" y="4163063"/>
                </a:lnTo>
                <a:lnTo>
                  <a:pt x="5283858" y="4174280"/>
                </a:lnTo>
                <a:lnTo>
                  <a:pt x="5236034" y="4184454"/>
                </a:lnTo>
                <a:lnTo>
                  <a:pt x="5187809" y="4193554"/>
                </a:lnTo>
                <a:lnTo>
                  <a:pt x="5139198" y="4201568"/>
                </a:lnTo>
                <a:lnTo>
                  <a:pt x="5090214" y="4208482"/>
                </a:lnTo>
                <a:lnTo>
                  <a:pt x="5040868" y="4214284"/>
                </a:lnTo>
                <a:lnTo>
                  <a:pt x="4991175" y="4218959"/>
                </a:lnTo>
                <a:lnTo>
                  <a:pt x="4941146" y="4222496"/>
                </a:lnTo>
                <a:lnTo>
                  <a:pt x="4890796" y="4224881"/>
                </a:lnTo>
                <a:lnTo>
                  <a:pt x="4843787" y="4226014"/>
                </a:lnTo>
                <a:lnTo>
                  <a:pt x="0" y="4226101"/>
                </a:lnTo>
                <a:lnTo>
                  <a:pt x="0" y="0"/>
                </a:lnTo>
                <a:lnTo>
                  <a:pt x="4843787" y="0"/>
                </a:lnTo>
                <a:lnTo>
                  <a:pt x="4893998" y="1229"/>
                </a:lnTo>
                <a:lnTo>
                  <a:pt x="4943917" y="3641"/>
                </a:lnTo>
                <a:lnTo>
                  <a:pt x="4993531" y="7222"/>
                </a:lnTo>
                <a:lnTo>
                  <a:pt x="5042828" y="11957"/>
                </a:lnTo>
                <a:lnTo>
                  <a:pt x="5091793" y="17832"/>
                </a:lnTo>
                <a:lnTo>
                  <a:pt x="5140413" y="24834"/>
                </a:lnTo>
                <a:lnTo>
                  <a:pt x="5188677" y="32947"/>
                </a:lnTo>
                <a:lnTo>
                  <a:pt x="5236570" y="42159"/>
                </a:lnTo>
                <a:lnTo>
                  <a:pt x="5284080" y="52455"/>
                </a:lnTo>
                <a:lnTo>
                  <a:pt x="5331269" y="63841"/>
                </a:lnTo>
                <a:lnTo>
                  <a:pt x="5378254" y="76347"/>
                </a:lnTo>
                <a:lnTo>
                  <a:pt x="5424177" y="89706"/>
                </a:lnTo>
                <a:lnTo>
                  <a:pt x="5470023" y="104198"/>
                </a:lnTo>
                <a:lnTo>
                  <a:pt x="5515419" y="119703"/>
                </a:lnTo>
                <a:lnTo>
                  <a:pt x="5560353" y="136207"/>
                </a:lnTo>
                <a:lnTo>
                  <a:pt x="5604812" y="153697"/>
                </a:lnTo>
                <a:lnTo>
                  <a:pt x="5648783" y="172158"/>
                </a:lnTo>
                <a:lnTo>
                  <a:pt x="5692253" y="191577"/>
                </a:lnTo>
                <a:lnTo>
                  <a:pt x="5735208" y="211939"/>
                </a:lnTo>
                <a:lnTo>
                  <a:pt x="5777636" y="233230"/>
                </a:lnTo>
                <a:lnTo>
                  <a:pt x="5819523" y="255436"/>
                </a:lnTo>
                <a:lnTo>
                  <a:pt x="5860857" y="278543"/>
                </a:lnTo>
                <a:lnTo>
                  <a:pt x="5901624" y="302537"/>
                </a:lnTo>
                <a:lnTo>
                  <a:pt x="5941812" y="327404"/>
                </a:lnTo>
                <a:lnTo>
                  <a:pt x="5981406" y="353130"/>
                </a:lnTo>
                <a:lnTo>
                  <a:pt x="6020395" y="379700"/>
                </a:lnTo>
                <a:lnTo>
                  <a:pt x="6058765" y="407101"/>
                </a:lnTo>
                <a:lnTo>
                  <a:pt x="6096502" y="435319"/>
                </a:lnTo>
                <a:lnTo>
                  <a:pt x="6133594" y="464339"/>
                </a:lnTo>
                <a:lnTo>
                  <a:pt x="6170028" y="494147"/>
                </a:lnTo>
                <a:lnTo>
                  <a:pt x="6205791" y="524730"/>
                </a:lnTo>
                <a:lnTo>
                  <a:pt x="6240869" y="556073"/>
                </a:lnTo>
                <a:lnTo>
                  <a:pt x="6275250" y="588162"/>
                </a:lnTo>
                <a:lnTo>
                  <a:pt x="6308920" y="620983"/>
                </a:lnTo>
                <a:lnTo>
                  <a:pt x="6341866" y="654522"/>
                </a:lnTo>
                <a:lnTo>
                  <a:pt x="6374075" y="688765"/>
                </a:lnTo>
                <a:lnTo>
                  <a:pt x="6405535" y="723698"/>
                </a:lnTo>
                <a:lnTo>
                  <a:pt x="6436231" y="759307"/>
                </a:lnTo>
                <a:lnTo>
                  <a:pt x="6466152" y="795577"/>
                </a:lnTo>
                <a:lnTo>
                  <a:pt x="6495283" y="832495"/>
                </a:lnTo>
                <a:lnTo>
                  <a:pt x="6523612" y="870047"/>
                </a:lnTo>
                <a:lnTo>
                  <a:pt x="6551125" y="908218"/>
                </a:lnTo>
                <a:lnTo>
                  <a:pt x="6577811" y="946994"/>
                </a:lnTo>
                <a:lnTo>
                  <a:pt x="6603654" y="986361"/>
                </a:lnTo>
                <a:lnTo>
                  <a:pt x="6628643" y="1026306"/>
                </a:lnTo>
                <a:lnTo>
                  <a:pt x="6652765" y="1066814"/>
                </a:lnTo>
                <a:lnTo>
                  <a:pt x="6676038" y="1107931"/>
                </a:lnTo>
                <a:lnTo>
                  <a:pt x="6698352" y="1149463"/>
                </a:lnTo>
                <a:lnTo>
                  <a:pt x="6719792" y="1191576"/>
                </a:lnTo>
                <a:lnTo>
                  <a:pt x="6740312" y="1234195"/>
                </a:lnTo>
                <a:lnTo>
                  <a:pt x="6759899" y="1277308"/>
                </a:lnTo>
                <a:lnTo>
                  <a:pt x="6778539" y="1320899"/>
                </a:lnTo>
                <a:lnTo>
                  <a:pt x="6796220" y="1364954"/>
                </a:lnTo>
                <a:lnTo>
                  <a:pt x="6812929" y="1409461"/>
                </a:lnTo>
                <a:lnTo>
                  <a:pt x="6815210" y="1414022"/>
                </a:lnTo>
                <a:lnTo>
                  <a:pt x="6815210" y="1418584"/>
                </a:lnTo>
                <a:lnTo>
                  <a:pt x="6817490" y="1423145"/>
                </a:lnTo>
                <a:lnTo>
                  <a:pt x="6832637" y="1469360"/>
                </a:lnTo>
                <a:lnTo>
                  <a:pt x="6846786" y="1516114"/>
                </a:lnTo>
                <a:lnTo>
                  <a:pt x="6859919" y="1563387"/>
                </a:lnTo>
                <a:lnTo>
                  <a:pt x="6872014" y="1611158"/>
                </a:lnTo>
                <a:lnTo>
                  <a:pt x="6883051" y="1659408"/>
                </a:lnTo>
                <a:lnTo>
                  <a:pt x="6893012" y="1708117"/>
                </a:lnTo>
                <a:lnTo>
                  <a:pt x="6901875" y="1757265"/>
                </a:lnTo>
                <a:lnTo>
                  <a:pt x="6909622" y="1806831"/>
                </a:lnTo>
                <a:lnTo>
                  <a:pt x="6916231" y="1856797"/>
                </a:lnTo>
                <a:lnTo>
                  <a:pt x="6921683" y="1907141"/>
                </a:lnTo>
                <a:lnTo>
                  <a:pt x="6925959" y="1957845"/>
                </a:lnTo>
                <a:lnTo>
                  <a:pt x="6929037" y="2008888"/>
                </a:lnTo>
                <a:lnTo>
                  <a:pt x="6930899" y="2060250"/>
                </a:lnTo>
                <a:lnTo>
                  <a:pt x="6931524" y="2111911"/>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6</a:t>
            </a:fld>
            <a:endParaRPr lang="fr-FR">
              <a:highlight>
                <a:srgbClr val="008000"/>
              </a:highlight>
            </a:endParaRPr>
          </a:p>
        </p:txBody>
      </p:sp>
      <p:sp>
        <p:nvSpPr>
          <p:cNvPr id="2" name="Titre 1">
            <a:extLst>
              <a:ext uri="{FF2B5EF4-FFF2-40B4-BE49-F238E27FC236}">
                <a16:creationId xmlns:a16="http://schemas.microsoft.com/office/drawing/2014/main" id="{1678DAE1-D4BC-56FB-01EC-EEF36548CD20}"/>
              </a:ext>
            </a:extLst>
          </p:cNvPr>
          <p:cNvSpPr>
            <a:spLocks noGrp="1"/>
          </p:cNvSpPr>
          <p:nvPr>
            <p:ph type="title"/>
          </p:nvPr>
        </p:nvSpPr>
        <p:spPr>
          <a:xfrm>
            <a:off x="663487" y="3071677"/>
            <a:ext cx="6229525" cy="7030856"/>
          </a:xfrm>
        </p:spPr>
        <p:txBody>
          <a:bodyPr>
            <a:normAutofit/>
          </a:bodyPr>
          <a:lstStyle/>
          <a:p>
            <a:pPr>
              <a:spcBef>
                <a:spcPts val="1001"/>
              </a:spcBef>
              <a:defRPr/>
            </a:pPr>
            <a:r>
              <a:rPr lang="fr-FR" sz="3002" b="1" kern="1200" spc="-90" dirty="0">
                <a:solidFill>
                  <a:srgbClr val="70AD47"/>
                </a:solidFill>
                <a:latin typeface="Calibri" panose="020F0502020204030204"/>
                <a:ea typeface="+mn-ea"/>
                <a:cs typeface="+mn-cs"/>
              </a:rPr>
              <a:t>Programme 1</a:t>
            </a:r>
            <a:br>
              <a:rPr lang="fr-FR" sz="3002" b="1" kern="1200" spc="-90" dirty="0">
                <a:latin typeface="Calibri" panose="020F0502020204030204"/>
                <a:ea typeface="+mn-ea"/>
                <a:cs typeface="+mn-cs"/>
              </a:rPr>
            </a:br>
            <a:r>
              <a:rPr lang="fr-FR" sz="3502" b="1" kern="1200" spc="-90" dirty="0">
                <a:solidFill>
                  <a:srgbClr val="70AD47"/>
                </a:solidFill>
                <a:latin typeface="Calibri" panose="020F0502020204030204"/>
                <a:ea typeface="+mn-ea"/>
                <a:cs typeface="+mn-cs"/>
              </a:rPr>
              <a:t>Module commun CTCV</a:t>
            </a:r>
            <a:br>
              <a:rPr lang="fr-FR" sz="3502" b="1" kern="1200" spc="-90" dirty="0">
                <a:solidFill>
                  <a:srgbClr val="70AD47"/>
                </a:solidFill>
                <a:latin typeface="Calibri" panose="020F0502020204030204"/>
                <a:ea typeface="Calibri"/>
                <a:cs typeface="Calibri"/>
              </a:rPr>
            </a:br>
            <a:br>
              <a:rPr lang="fr-FR" sz="3502" b="1" spc="-90" dirty="0">
                <a:latin typeface="Calibri" panose="020F0502020204030204"/>
                <a:ea typeface="+mn-ea"/>
                <a:cs typeface="+mn-cs"/>
              </a:rPr>
            </a:br>
            <a:r>
              <a:rPr lang="fr-FR" sz="3002" b="1" kern="1200" spc="-90" dirty="0">
                <a:solidFill>
                  <a:srgbClr val="70AD47"/>
                </a:solidFill>
                <a:latin typeface="Calibri" panose="020F0502020204030204"/>
                <a:ea typeface="+mn-ea"/>
                <a:cs typeface="+mn-cs"/>
              </a:rPr>
              <a:t>2 ateliers</a:t>
            </a:r>
            <a:br>
              <a:rPr lang="fr-FR" sz="3002" b="1" kern="1200" spc="-90" dirty="0">
                <a:latin typeface="Calibri" panose="020F0502020204030204"/>
                <a:ea typeface="+mn-ea"/>
                <a:cs typeface="+mn-cs"/>
              </a:rPr>
            </a:br>
            <a:br>
              <a:rPr lang="fr-FR" sz="3002" b="1" u="sng" kern="1200" spc="-90" dirty="0">
                <a:latin typeface="Calibri" panose="020F0502020204030204"/>
                <a:ea typeface="+mn-ea"/>
                <a:cs typeface="+mn-cs"/>
              </a:rPr>
            </a:br>
            <a:br>
              <a:rPr lang="fr-FR" sz="3002" b="1" u="sng" kern="1200" spc="-90" dirty="0">
                <a:latin typeface="Calibri" panose="020F0502020204030204"/>
                <a:ea typeface="+mn-ea"/>
                <a:cs typeface="+mn-cs"/>
              </a:rPr>
            </a:br>
            <a:r>
              <a:rPr lang="fr-FR" sz="3002" b="1" kern="1200" spc="-90" dirty="0">
                <a:solidFill>
                  <a:srgbClr val="70AD47"/>
                </a:solidFill>
                <a:latin typeface="Calibri" panose="020F0502020204030204"/>
                <a:ea typeface="+mn-ea"/>
                <a:cs typeface="+mn-cs"/>
                <a:sym typeface="Wingdings" panose="05000000000000000000" pitchFamily="2" charset="2"/>
              </a:rPr>
              <a:t>Anastomose – suture (4 stations)</a:t>
            </a:r>
            <a:br>
              <a:rPr lang="fr-FR" sz="3002" b="1" kern="1200" spc="-90" dirty="0">
                <a:latin typeface="Calibri" panose="020F0502020204030204"/>
                <a:ea typeface="+mn-ea"/>
                <a:cs typeface="+mn-cs"/>
              </a:rPr>
            </a:br>
            <a:r>
              <a:rPr lang="fr-FR" sz="2502" b="1" kern="1200" spc="-90" dirty="0">
                <a:solidFill>
                  <a:srgbClr val="70AD47"/>
                </a:solidFill>
                <a:latin typeface="Calibri" panose="020F0502020204030204"/>
                <a:ea typeface="+mn-ea"/>
                <a:cs typeface="+mn-cs"/>
                <a:sym typeface="Wingdings" panose="05000000000000000000" pitchFamily="2" charset="2"/>
              </a:rPr>
              <a:t>1 heure</a:t>
            </a:r>
            <a:br>
              <a:rPr lang="fr-FR" sz="2502" b="1" kern="1200" spc="-90" dirty="0">
                <a:latin typeface="Calibri" panose="020F0502020204030204"/>
                <a:ea typeface="+mn-ea"/>
                <a:cs typeface="+mn-cs"/>
              </a:rPr>
            </a:br>
            <a:r>
              <a:rPr lang="fr-FR" sz="3002" b="1" kern="1200" spc="-90" dirty="0">
                <a:solidFill>
                  <a:srgbClr val="70AD47"/>
                </a:solidFill>
                <a:latin typeface="Calibri" panose="020F0502020204030204"/>
                <a:ea typeface="+mn-ea"/>
                <a:cs typeface="+mn-cs"/>
                <a:sym typeface="Wingdings" panose="05000000000000000000" pitchFamily="2" charset="2"/>
              </a:rPr>
              <a:t>Basic </a:t>
            </a:r>
            <a:r>
              <a:rPr lang="fr-FR" sz="3002" b="1" kern="1200" spc="-90" dirty="0" err="1">
                <a:solidFill>
                  <a:srgbClr val="70AD47"/>
                </a:solidFill>
                <a:latin typeface="Calibri" panose="020F0502020204030204"/>
                <a:ea typeface="+mn-ea"/>
                <a:cs typeface="+mn-cs"/>
                <a:sym typeface="Wingdings" panose="05000000000000000000" pitchFamily="2" charset="2"/>
              </a:rPr>
              <a:t>Skills</a:t>
            </a:r>
            <a:r>
              <a:rPr lang="fr-FR" sz="3002" b="1" kern="1200" spc="-90" dirty="0">
                <a:solidFill>
                  <a:srgbClr val="70AD47"/>
                </a:solidFill>
                <a:latin typeface="Calibri" panose="020F0502020204030204"/>
                <a:ea typeface="+mn-ea"/>
                <a:cs typeface="+mn-cs"/>
                <a:sym typeface="Wingdings" panose="05000000000000000000" pitchFamily="2" charset="2"/>
              </a:rPr>
              <a:t> Robot (2 stations)</a:t>
            </a:r>
            <a:br>
              <a:rPr lang="fr-FR" sz="3002" b="1" kern="1200" spc="-90" dirty="0">
                <a:latin typeface="Calibri" panose="020F0502020204030204"/>
                <a:ea typeface="+mn-ea"/>
                <a:cs typeface="+mn-cs"/>
              </a:rPr>
            </a:br>
            <a:r>
              <a:rPr lang="fr-FR" sz="2502" b="1" kern="1200" spc="-90" dirty="0">
                <a:solidFill>
                  <a:srgbClr val="70AD47"/>
                </a:solidFill>
                <a:latin typeface="Calibri" panose="020F0502020204030204"/>
                <a:ea typeface="+mn-ea"/>
                <a:cs typeface="+mn-cs"/>
                <a:sym typeface="Wingdings" panose="05000000000000000000" pitchFamily="2" charset="2"/>
              </a:rPr>
              <a:t>1 heure</a:t>
            </a:r>
            <a:br>
              <a:rPr lang="fr-FR" sz="2902" b="1" kern="1200" spc="-90" dirty="0">
                <a:latin typeface="Calibri" panose="020F0502020204030204"/>
                <a:ea typeface="+mn-ea"/>
                <a:cs typeface="+mn-cs"/>
              </a:rPr>
            </a:br>
            <a:br>
              <a:rPr lang="fr-FR" sz="2902" b="1" kern="1200" spc="-90" dirty="0">
                <a:latin typeface="Calibri" panose="020F0502020204030204"/>
                <a:ea typeface="+mn-ea"/>
                <a:cs typeface="+mn-cs"/>
              </a:rPr>
            </a:br>
            <a:br>
              <a:rPr lang="fr-FR" sz="2502" b="1" kern="1200" spc="-90" dirty="0">
                <a:latin typeface="Calibri" panose="020F0502020204030204"/>
                <a:ea typeface="+mn-ea"/>
                <a:cs typeface="+mn-cs"/>
              </a:rPr>
            </a:br>
            <a:endParaRPr lang="fr-FR" dirty="0">
              <a:ea typeface="Calibri Light" panose="020F0302020204030204"/>
              <a:cs typeface="Calibri Light" panose="020F0302020204030204"/>
            </a:endParaRPr>
          </a:p>
        </p:txBody>
      </p:sp>
      <p:sp>
        <p:nvSpPr>
          <p:cNvPr id="8" name="ZoneTexte 7">
            <a:extLst>
              <a:ext uri="{FF2B5EF4-FFF2-40B4-BE49-F238E27FC236}">
                <a16:creationId xmlns:a16="http://schemas.microsoft.com/office/drawing/2014/main" id="{E821A1E5-F46C-CCEC-B318-9847C4876A35}"/>
              </a:ext>
            </a:extLst>
          </p:cNvPr>
          <p:cNvSpPr txBox="1"/>
          <p:nvPr/>
        </p:nvSpPr>
        <p:spPr>
          <a:xfrm>
            <a:off x="628829" y="8417091"/>
            <a:ext cx="5306892" cy="477408"/>
          </a:xfrm>
          <a:prstGeom prst="rect">
            <a:avLst/>
          </a:prstGeom>
          <a:noFill/>
        </p:spPr>
        <p:txBody>
          <a:bodyPr rot="0" spcFirstLastPara="0" vertOverflow="overflow" horzOverflow="overflow" vert="horz" wrap="square" lIns="91508" tIns="45754" rIns="91508" bIns="45754" numCol="1" spcCol="0" rtlCol="0" fromWordArt="0" anchor="t" anchorCtr="0" forceAA="0" compatLnSpc="1">
            <a:prstTxWarp prst="textNoShape">
              <a:avLst/>
            </a:prstTxWarp>
            <a:spAutoFit/>
          </a:bodyPr>
          <a:lstStyle/>
          <a:p>
            <a:pPr algn="r"/>
            <a:r>
              <a:rPr lang="fr-FR" sz="2502" b="1">
                <a:solidFill>
                  <a:srgbClr val="70AD47"/>
                </a:solidFill>
                <a:ea typeface="Calibri"/>
                <a:cs typeface="Calibri"/>
              </a:rPr>
              <a:t>Durée totale de formation : 2 h</a:t>
            </a:r>
            <a:endParaRPr lang="fr-FR" sz="1801"/>
          </a:p>
        </p:txBody>
      </p:sp>
    </p:spTree>
    <p:extLst>
      <p:ext uri="{BB962C8B-B14F-4D97-AF65-F5344CB8AC3E}">
        <p14:creationId xmlns:p14="http://schemas.microsoft.com/office/powerpoint/2010/main" val="158927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2"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157653" y="1434530"/>
            <a:ext cx="7241197" cy="1747846"/>
          </a:xfrm>
        </p:spPr>
        <p:txBody>
          <a:bodyPr>
            <a:normAutofit/>
          </a:bodyPr>
          <a:lstStyle/>
          <a:p>
            <a:endParaRPr lang="fr-FR" sz="3502" b="1" spc="-90" dirty="0">
              <a:solidFill>
                <a:srgbClr val="072E9E"/>
              </a:solidFill>
            </a:endParaRPr>
          </a:p>
          <a:p>
            <a:endParaRPr lang="fr-FR" sz="1900" spc="-65" dirty="0">
              <a:cs typeface="Arial"/>
            </a:endParaRPr>
          </a:p>
          <a:p>
            <a:r>
              <a:rPr lang="fr-FR" sz="1900" spc="-65" dirty="0">
                <a:cs typeface="Arial"/>
              </a:rPr>
              <a:t>Salle Le Havre, RDC</a:t>
            </a: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7</a:t>
            </a:fld>
            <a:endParaRPr lang="fr-FR">
              <a:highlight>
                <a:srgbClr val="008000"/>
              </a:highlight>
            </a:endParaRPr>
          </a:p>
        </p:txBody>
      </p:sp>
      <p:pic>
        <p:nvPicPr>
          <p:cNvPr id="6" name="object 19">
            <a:extLst>
              <a:ext uri="{FF2B5EF4-FFF2-40B4-BE49-F238E27FC236}">
                <a16:creationId xmlns:a16="http://schemas.microsoft.com/office/drawing/2014/main" id="{4B730A6E-413A-FEDB-5297-8B4B93764974}"/>
              </a:ext>
            </a:extLst>
          </p:cNvPr>
          <p:cNvPicPr/>
          <p:nvPr/>
        </p:nvPicPr>
        <p:blipFill>
          <a:blip r:embed="rId2" cstate="print"/>
          <a:stretch>
            <a:fillRect/>
          </a:stretch>
        </p:blipFill>
        <p:spPr>
          <a:xfrm>
            <a:off x="491014" y="8860275"/>
            <a:ext cx="2323872" cy="1742904"/>
          </a:xfrm>
          <a:prstGeom prst="rect">
            <a:avLst/>
          </a:prstGeom>
        </p:spPr>
      </p:pic>
      <p:pic>
        <p:nvPicPr>
          <p:cNvPr id="8" name="object 20">
            <a:extLst>
              <a:ext uri="{FF2B5EF4-FFF2-40B4-BE49-F238E27FC236}">
                <a16:creationId xmlns:a16="http://schemas.microsoft.com/office/drawing/2014/main" id="{38201D75-579C-48A8-3C94-B0B5CB0D6B84}"/>
              </a:ext>
            </a:extLst>
          </p:cNvPr>
          <p:cNvPicPr/>
          <p:nvPr/>
        </p:nvPicPr>
        <p:blipFill>
          <a:blip r:embed="rId3" cstate="print"/>
          <a:stretch>
            <a:fillRect/>
          </a:stretch>
        </p:blipFill>
        <p:spPr>
          <a:xfrm>
            <a:off x="815366" y="7274447"/>
            <a:ext cx="1928004" cy="1529952"/>
          </a:xfrm>
          <a:prstGeom prst="rect">
            <a:avLst/>
          </a:prstGeom>
        </p:spPr>
      </p:pic>
      <p:pic>
        <p:nvPicPr>
          <p:cNvPr id="9" name="object 21">
            <a:extLst>
              <a:ext uri="{FF2B5EF4-FFF2-40B4-BE49-F238E27FC236}">
                <a16:creationId xmlns:a16="http://schemas.microsoft.com/office/drawing/2014/main" id="{58DA45D7-BBEA-78A0-2BF8-47AF259EFFAF}"/>
              </a:ext>
            </a:extLst>
          </p:cNvPr>
          <p:cNvPicPr/>
          <p:nvPr/>
        </p:nvPicPr>
        <p:blipFill>
          <a:blip r:embed="rId4" cstate="print"/>
          <a:stretch>
            <a:fillRect/>
          </a:stretch>
        </p:blipFill>
        <p:spPr>
          <a:xfrm>
            <a:off x="3012966" y="8301835"/>
            <a:ext cx="1638139" cy="1647662"/>
          </a:xfrm>
          <a:prstGeom prst="rect">
            <a:avLst/>
          </a:prstGeom>
        </p:spPr>
      </p:pic>
      <p:sp>
        <p:nvSpPr>
          <p:cNvPr id="12" name="ZoneTexte 11">
            <a:extLst>
              <a:ext uri="{FF2B5EF4-FFF2-40B4-BE49-F238E27FC236}">
                <a16:creationId xmlns:a16="http://schemas.microsoft.com/office/drawing/2014/main" id="{EA7F9FA4-35B6-EF98-2BE2-5BC005EE7F48}"/>
              </a:ext>
            </a:extLst>
          </p:cNvPr>
          <p:cNvSpPr txBox="1"/>
          <p:nvPr/>
        </p:nvSpPr>
        <p:spPr>
          <a:xfrm>
            <a:off x="313441" y="3246897"/>
            <a:ext cx="6162703" cy="4034866"/>
          </a:xfrm>
          <a:prstGeom prst="rect">
            <a:avLst/>
          </a:prstGeom>
          <a:noFill/>
        </p:spPr>
        <p:txBody>
          <a:bodyPr wrap="square" lIns="91508" tIns="45754" rIns="91508" bIns="45754" rtlCol="0" anchor="t">
            <a:spAutoFit/>
          </a:bodyPr>
          <a:lstStyle/>
          <a:p>
            <a:pPr marL="285950" indent="-285950">
              <a:buFont typeface="Arial" panose="020B0604020202020204" pitchFamily="34" charset="0"/>
              <a:buChar char="•"/>
              <a:defRPr/>
            </a:pPr>
            <a:r>
              <a:rPr lang="fr-FR" sz="1601" u="sng">
                <a:latin typeface="Tahoma"/>
                <a:cs typeface="Tahoma"/>
              </a:rPr>
              <a:t>Étudiants</a:t>
            </a:r>
            <a:r>
              <a:rPr lang="fr-FR" sz="1601">
                <a:latin typeface="Tahoma"/>
                <a:cs typeface="Tahoma"/>
              </a:rPr>
              <a:t> : 24 étudiants - coaching 1 /1</a:t>
            </a:r>
          </a:p>
          <a:p>
            <a:pPr marL="285950" indent="-285950">
              <a:buFont typeface="Arial" panose="020B0604020202020204" pitchFamily="34" charset="0"/>
              <a:buChar char="•"/>
              <a:defRPr/>
            </a:pPr>
            <a:r>
              <a:rPr lang="fr-FR" sz="1601" u="sng">
                <a:latin typeface="Tahoma"/>
                <a:cs typeface="Tahoma"/>
              </a:rPr>
              <a:t>Encadrants</a:t>
            </a:r>
            <a:r>
              <a:rPr lang="fr-FR" sz="1601">
                <a:latin typeface="Tahoma"/>
                <a:cs typeface="Tahoma"/>
              </a:rPr>
              <a:t> : 2 chirurgiens seniors et 4 CCA ou </a:t>
            </a:r>
            <a:r>
              <a:rPr lang="fr-FR" sz="1601" err="1">
                <a:latin typeface="Tahoma"/>
                <a:cs typeface="Tahoma"/>
              </a:rPr>
              <a:t>Drs</a:t>
            </a:r>
            <a:r>
              <a:rPr lang="fr-FR" sz="1601">
                <a:latin typeface="Tahoma"/>
                <a:cs typeface="Tahoma"/>
              </a:rPr>
              <a:t> Juniors</a:t>
            </a:r>
          </a:p>
          <a:p>
            <a:pPr marL="285950" indent="-285950">
              <a:buFont typeface="Arial" panose="020B0604020202020204" pitchFamily="34" charset="0"/>
              <a:buChar char="•"/>
              <a:defRPr/>
            </a:pPr>
            <a:r>
              <a:rPr lang="fr-FR" sz="1601" u="sng">
                <a:latin typeface="Tahoma"/>
                <a:cs typeface="Tahoma"/>
              </a:rPr>
              <a:t>Simulateurs</a:t>
            </a:r>
            <a:r>
              <a:rPr lang="fr-FR" sz="1601">
                <a:latin typeface="Tahoma"/>
                <a:cs typeface="Tahoma"/>
              </a:rPr>
              <a:t> : 4 postes</a:t>
            </a:r>
          </a:p>
          <a:p>
            <a:pPr marL="285950" indent="-285950">
              <a:buFont typeface="Arial" panose="020B0604020202020204" pitchFamily="34" charset="0"/>
              <a:buChar char="•"/>
              <a:defRPr/>
            </a:pPr>
            <a:r>
              <a:rPr lang="fr-FR" sz="1601" u="sng">
                <a:latin typeface="Tahoma"/>
                <a:cs typeface="Tahoma"/>
              </a:rPr>
              <a:t>Durée</a:t>
            </a:r>
            <a:r>
              <a:rPr lang="fr-FR" sz="1601">
                <a:latin typeface="Tahoma"/>
                <a:cs typeface="Tahoma"/>
              </a:rPr>
              <a:t> : Briefing 10 min &amp; 50 min/étudiant</a:t>
            </a:r>
          </a:p>
          <a:p>
            <a:pPr marL="285950" indent="-285950">
              <a:buFont typeface="Arial" panose="020B0604020202020204" pitchFamily="34" charset="0"/>
              <a:buChar char="•"/>
              <a:defRPr/>
            </a:pPr>
            <a:r>
              <a:rPr lang="fr-FR" sz="1601" u="sng">
                <a:latin typeface="Tahoma"/>
                <a:cs typeface="Tahoma"/>
              </a:rPr>
              <a:t>Briefing</a:t>
            </a:r>
            <a:r>
              <a:rPr lang="fr-FR" sz="1601">
                <a:latin typeface="Tahoma"/>
                <a:cs typeface="Tahoma"/>
              </a:rPr>
              <a:t> : Réalisez une anastomose vasculaire ou trachéale </a:t>
            </a:r>
            <a:r>
              <a:rPr lang="fr-FR" sz="1601" err="1">
                <a:latin typeface="Tahoma"/>
                <a:cs typeface="Tahoma"/>
              </a:rPr>
              <a:t>termino</a:t>
            </a:r>
            <a:r>
              <a:rPr lang="fr-FR" sz="1601">
                <a:latin typeface="Tahoma"/>
                <a:cs typeface="Tahoma"/>
              </a:rPr>
              <a:t>-terminale / </a:t>
            </a:r>
            <a:r>
              <a:rPr lang="fr-FR" sz="1601" err="1">
                <a:latin typeface="Tahoma"/>
                <a:cs typeface="Tahoma"/>
              </a:rPr>
              <a:t>termino</a:t>
            </a:r>
            <a:r>
              <a:rPr lang="fr-FR" sz="1601">
                <a:latin typeface="Tahoma"/>
                <a:cs typeface="Tahoma"/>
              </a:rPr>
              <a:t>-latérale</a:t>
            </a:r>
          </a:p>
          <a:p>
            <a:pPr>
              <a:defRPr/>
            </a:pPr>
            <a:endParaRPr lang="fr-FR" sz="1601">
              <a:latin typeface="Tahoma"/>
              <a:cs typeface="Tahoma"/>
            </a:endParaRPr>
          </a:p>
          <a:p>
            <a:pPr marL="285950" indent="-285950">
              <a:buFont typeface="Arial" panose="020B0604020202020204" pitchFamily="34" charset="0"/>
              <a:buChar char="•"/>
              <a:defRPr/>
            </a:pPr>
            <a:r>
              <a:rPr lang="fr-FR" sz="1601" u="sng">
                <a:latin typeface="Tahoma"/>
                <a:cs typeface="Tahoma"/>
              </a:rPr>
              <a:t>Objectifs pédagogiques</a:t>
            </a:r>
            <a:r>
              <a:rPr lang="fr-FR" sz="1601">
                <a:latin typeface="Tahoma"/>
                <a:cs typeface="Tahoma"/>
              </a:rPr>
              <a:t> en fonction des exercices sélectionnés</a:t>
            </a:r>
          </a:p>
          <a:p>
            <a:pPr marL="743470" lvl="1" indent="-285950">
              <a:buFont typeface="Courier New" panose="02070309020205020404" pitchFamily="49" charset="0"/>
              <a:buChar char="o"/>
              <a:defRPr/>
            </a:pPr>
            <a:r>
              <a:rPr lang="fr-FR" sz="1601">
                <a:latin typeface="Tahoma"/>
                <a:cs typeface="Tahoma"/>
              </a:rPr>
              <a:t>Savoir utiliser et choisir le fil</a:t>
            </a:r>
          </a:p>
          <a:p>
            <a:pPr marL="743470" lvl="1" indent="-285950">
              <a:buFont typeface="Courier New" panose="02070309020205020404" pitchFamily="49" charset="0"/>
              <a:buChar char="o"/>
              <a:defRPr/>
            </a:pPr>
            <a:r>
              <a:rPr lang="fr-FR" sz="1601">
                <a:latin typeface="Tahoma"/>
                <a:cs typeface="Tahoma"/>
              </a:rPr>
              <a:t>Savoir utiliser des instruments</a:t>
            </a:r>
          </a:p>
          <a:p>
            <a:pPr marL="743470" lvl="1" indent="-285950">
              <a:buFont typeface="Courier New" panose="02070309020205020404" pitchFamily="49" charset="0"/>
              <a:buChar char="o"/>
              <a:defRPr/>
            </a:pPr>
            <a:r>
              <a:rPr lang="fr-FR" sz="1601">
                <a:latin typeface="Tahoma"/>
                <a:cs typeface="Tahoma"/>
              </a:rPr>
              <a:t>Savoir faire un nœud</a:t>
            </a:r>
          </a:p>
          <a:p>
            <a:pPr marL="743470" lvl="1" indent="-285950">
              <a:buFont typeface="Courier New" panose="02070309020205020404" pitchFamily="49" charset="0"/>
              <a:buChar char="o"/>
              <a:defRPr/>
            </a:pPr>
            <a:r>
              <a:rPr lang="fr-FR" sz="1601">
                <a:latin typeface="Tahoma"/>
                <a:cs typeface="Tahoma"/>
              </a:rPr>
              <a:t>Réaliser 2 hémi-surjets ou 1 surjet continu</a:t>
            </a:r>
          </a:p>
          <a:p>
            <a:pPr marL="743470" lvl="1" indent="-285950">
              <a:buFont typeface="Courier New" panose="02070309020205020404" pitchFamily="49" charset="0"/>
              <a:buChar char="o"/>
              <a:defRPr/>
            </a:pPr>
            <a:r>
              <a:rPr lang="fr-FR" sz="1601">
                <a:latin typeface="Tahoma"/>
                <a:cs typeface="Tahoma"/>
              </a:rPr>
              <a:t>Réaliser une anastomose</a:t>
            </a:r>
          </a:p>
          <a:p>
            <a:pPr>
              <a:defRPr/>
            </a:pPr>
            <a:endParaRPr lang="fr-FR" sz="1601">
              <a:latin typeface="Tahoma"/>
              <a:cs typeface="Tahoma"/>
            </a:endParaRPr>
          </a:p>
          <a:p>
            <a:pPr marL="285950" indent="-285950">
              <a:buFont typeface="Arial" panose="020B0604020202020204" pitchFamily="34" charset="0"/>
              <a:buChar char="•"/>
              <a:defRPr/>
            </a:pPr>
            <a:r>
              <a:rPr lang="fr-FR" sz="1601" u="sng">
                <a:latin typeface="Tahoma"/>
                <a:cs typeface="Tahoma"/>
              </a:rPr>
              <a:t>Évaluation</a:t>
            </a:r>
            <a:r>
              <a:rPr lang="fr-FR" sz="1601">
                <a:latin typeface="Tahoma"/>
                <a:cs typeface="Tahoma"/>
              </a:rPr>
              <a:t> : grille d’évaluation OSATS définie par le collège</a:t>
            </a:r>
          </a:p>
          <a:p>
            <a:endParaRPr lang="fr-FR" sz="1601">
              <a:latin typeface="Tahoma" panose="020B0604030504040204" pitchFamily="34" charset="0"/>
              <a:ea typeface="Tahoma" panose="020B0604030504040204" pitchFamily="34" charset="0"/>
              <a:cs typeface="Tahoma" panose="020B0604030504040204" pitchFamily="34" charset="0"/>
            </a:endParaRPr>
          </a:p>
        </p:txBody>
      </p:sp>
      <p:sp>
        <p:nvSpPr>
          <p:cNvPr id="17" name="Rectangle : coins arrondis 16">
            <a:extLst>
              <a:ext uri="{FF2B5EF4-FFF2-40B4-BE49-F238E27FC236}">
                <a16:creationId xmlns:a16="http://schemas.microsoft.com/office/drawing/2014/main" id="{87F3B379-D0C0-844F-A08F-CD0746EA9F8A}"/>
              </a:ext>
            </a:extLst>
          </p:cNvPr>
          <p:cNvSpPr/>
          <p:nvPr/>
        </p:nvSpPr>
        <p:spPr>
          <a:xfrm>
            <a:off x="5271608" y="349132"/>
            <a:ext cx="1830035" cy="915079"/>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chemeClr val="bg1"/>
                </a:solidFill>
                <a:ea typeface="+mj-ea"/>
                <a:cs typeface="+mj-cs"/>
              </a:rPr>
              <a:t>60 min</a:t>
            </a:r>
          </a:p>
        </p:txBody>
      </p:sp>
      <p:sp>
        <p:nvSpPr>
          <p:cNvPr id="3" name="Titre 1">
            <a:extLst>
              <a:ext uri="{FF2B5EF4-FFF2-40B4-BE49-F238E27FC236}">
                <a16:creationId xmlns:a16="http://schemas.microsoft.com/office/drawing/2014/main" id="{4AED923E-BDF6-811A-9EA9-517B7DEB7885}"/>
              </a:ext>
            </a:extLst>
          </p:cNvPr>
          <p:cNvSpPr>
            <a:spLocks noGrp="1"/>
          </p:cNvSpPr>
          <p:nvPr>
            <p:ph type="title"/>
          </p:nvPr>
        </p:nvSpPr>
        <p:spPr>
          <a:xfrm>
            <a:off x="454859" y="968025"/>
            <a:ext cx="4932211" cy="1076116"/>
          </a:xfrm>
        </p:spPr>
        <p:txBody>
          <a:bodyPr>
            <a:normAutofit/>
          </a:bodyPr>
          <a:lstStyle/>
          <a:p>
            <a:pPr algn="l" defTabSz="915040" rtl="0">
              <a:lnSpc>
                <a:spcPct val="90000"/>
              </a:lnSpc>
              <a:spcBef>
                <a:spcPts val="1001"/>
              </a:spcBef>
              <a:defRPr/>
            </a:pPr>
            <a:r>
              <a:rPr lang="fr-FR" sz="3302" b="1" kern="1200" spc="-90">
                <a:solidFill>
                  <a:srgbClr val="70AD47">
                    <a:lumMod val="75000"/>
                  </a:srgbClr>
                </a:solidFill>
                <a:latin typeface="Calibri" panose="020F0502020204030204"/>
                <a:ea typeface="+mn-ea"/>
                <a:cs typeface="+mn-cs"/>
              </a:rPr>
              <a:t>Programme 1</a:t>
            </a:r>
            <a:br>
              <a:rPr lang="fr-FR" sz="3302" b="1" kern="1200" spc="-90">
                <a:solidFill>
                  <a:srgbClr val="70AD47">
                    <a:lumMod val="75000"/>
                  </a:srgbClr>
                </a:solidFill>
                <a:latin typeface="Calibri" panose="020F0502020204030204"/>
                <a:ea typeface="+mn-ea"/>
                <a:cs typeface="+mn-cs"/>
              </a:rPr>
            </a:br>
            <a:r>
              <a:rPr lang="fr-FR" sz="3903" b="1" kern="1200" spc="-90">
                <a:solidFill>
                  <a:srgbClr val="70AD47">
                    <a:lumMod val="75000"/>
                  </a:srgbClr>
                </a:solidFill>
                <a:latin typeface="Calibri" panose="020F0502020204030204"/>
                <a:ea typeface="+mn-ea"/>
                <a:cs typeface="+mn-cs"/>
              </a:rPr>
              <a:t>Anastomose</a:t>
            </a:r>
            <a:r>
              <a:rPr lang="fr-FR" sz="3603" b="1" kern="1200" spc="-90">
                <a:solidFill>
                  <a:srgbClr val="70AD47">
                    <a:lumMod val="75000"/>
                  </a:srgbClr>
                </a:solidFill>
                <a:latin typeface="Calibri" panose="020F0502020204030204"/>
                <a:ea typeface="+mn-ea"/>
                <a:cs typeface="+mn-cs"/>
              </a:rPr>
              <a:t> – suture</a:t>
            </a:r>
          </a:p>
        </p:txBody>
      </p:sp>
      <p:pic>
        <p:nvPicPr>
          <p:cNvPr id="11" name="Image 10">
            <a:extLst>
              <a:ext uri="{FF2B5EF4-FFF2-40B4-BE49-F238E27FC236}">
                <a16:creationId xmlns:a16="http://schemas.microsoft.com/office/drawing/2014/main" id="{042E55D8-A97B-8EDD-DFD6-5533EBA0FC29}"/>
              </a:ext>
            </a:extLst>
          </p:cNvPr>
          <p:cNvPicPr>
            <a:picLocks noChangeAspect="1"/>
          </p:cNvPicPr>
          <p:nvPr/>
        </p:nvPicPr>
        <p:blipFill>
          <a:blip r:embed="rId5"/>
          <a:stretch>
            <a:fillRect/>
          </a:stretch>
        </p:blipFill>
        <p:spPr>
          <a:xfrm>
            <a:off x="4769584" y="7410805"/>
            <a:ext cx="1606438" cy="2141916"/>
          </a:xfrm>
          <a:prstGeom prst="rect">
            <a:avLst/>
          </a:prstGeom>
        </p:spPr>
      </p:pic>
    </p:spTree>
    <p:extLst>
      <p:ext uri="{BB962C8B-B14F-4D97-AF65-F5344CB8AC3E}">
        <p14:creationId xmlns:p14="http://schemas.microsoft.com/office/powerpoint/2010/main" val="91222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2926641"/>
            <a:ext cx="6318492" cy="7764736"/>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3" y="777032"/>
            <a:ext cx="6859815" cy="1945897"/>
          </a:xfrm>
        </p:spPr>
        <p:txBody>
          <a:bodyPr>
            <a:normAutofit lnSpcReduction="10000"/>
          </a:bodyPr>
          <a:lstStyle/>
          <a:p>
            <a:r>
              <a:rPr lang="fr-FR" sz="3202" b="1" spc="-90" dirty="0">
                <a:solidFill>
                  <a:schemeClr val="accent6">
                    <a:lumMod val="75000"/>
                  </a:schemeClr>
                </a:solidFill>
              </a:rPr>
              <a:t>Programme 1</a:t>
            </a:r>
          </a:p>
          <a:p>
            <a:r>
              <a:rPr lang="fr-FR" sz="3803" b="1" spc="-90" dirty="0">
                <a:solidFill>
                  <a:schemeClr val="accent6">
                    <a:lumMod val="75000"/>
                  </a:schemeClr>
                </a:solidFill>
              </a:rPr>
              <a:t>Anastomose</a:t>
            </a:r>
            <a:r>
              <a:rPr lang="fr-FR" sz="3502" b="1" spc="-90" dirty="0">
                <a:solidFill>
                  <a:schemeClr val="accent6">
                    <a:lumMod val="75000"/>
                  </a:schemeClr>
                </a:solidFill>
              </a:rPr>
              <a:t> – suture</a:t>
            </a:r>
          </a:p>
          <a:p>
            <a:endParaRPr lang="fr-FR" sz="3502" b="1" u="heavy" spc="-90" dirty="0">
              <a:solidFill>
                <a:schemeClr val="accent6">
                  <a:lumMod val="75000"/>
                </a:schemeClr>
              </a:solidFill>
              <a:uFill>
                <a:solidFill>
                  <a:srgbClr val="000000"/>
                </a:solidFill>
              </a:uFill>
              <a:cs typeface="Arial"/>
            </a:endParaRPr>
          </a:p>
          <a:p>
            <a:pPr marL="12709">
              <a:lnSpc>
                <a:spcPts val="3072"/>
              </a:lnSpc>
              <a:defRPr/>
            </a:pPr>
            <a:r>
              <a:rPr lang="fr-FR" sz="3502" b="1" spc="-90" dirty="0">
                <a:solidFill>
                  <a:schemeClr val="accent6">
                    <a:lumMod val="75000"/>
                  </a:schemeClr>
                </a:solidFill>
                <a:uFill>
                  <a:solidFill>
                    <a:srgbClr val="000000"/>
                  </a:solidFill>
                </a:uFill>
                <a:cs typeface="Arial"/>
              </a:rPr>
              <a:t>   </a:t>
            </a:r>
            <a:r>
              <a:rPr lang="fr-FR" sz="2001" b="1" u="heavy" spc="-55" dirty="0">
                <a:uFill>
                  <a:solidFill>
                    <a:srgbClr val="000000"/>
                  </a:solidFill>
                </a:uFill>
                <a:cs typeface="Arial"/>
              </a:rPr>
              <a:t>Fiche</a:t>
            </a:r>
            <a:r>
              <a:rPr lang="fr-FR" sz="2001" b="1" u="heavy" spc="-35" dirty="0">
                <a:uFill>
                  <a:solidFill>
                    <a:srgbClr val="000000"/>
                  </a:solidFill>
                </a:uFill>
                <a:cs typeface="Arial"/>
              </a:rPr>
              <a:t> </a:t>
            </a:r>
            <a:r>
              <a:rPr lang="fr-FR" sz="2001" b="1" u="heavy" dirty="0">
                <a:uFill>
                  <a:solidFill>
                    <a:srgbClr val="000000"/>
                  </a:solidFill>
                </a:uFill>
                <a:cs typeface="Arial"/>
              </a:rPr>
              <a:t>2026</a:t>
            </a:r>
            <a:endParaRPr lang="fr-NC" sz="2001" b="1" u="heavy" spc="-45" dirty="0">
              <a:solidFill>
                <a:srgbClr val="072E9E"/>
              </a:solidFill>
              <a:uFill>
                <a:solidFill>
                  <a:srgbClr val="072E9E"/>
                </a:solidFill>
              </a:uFill>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8</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235546" y="2969727"/>
            <a:ext cx="6162703" cy="2063001"/>
          </a:xfrm>
          <a:prstGeom prst="rect">
            <a:avLst/>
          </a:prstGeom>
          <a:noFill/>
        </p:spPr>
        <p:txBody>
          <a:bodyPr wrap="square" rtlCol="0">
            <a:spAutoFit/>
          </a:bodyPr>
          <a:lstStyle/>
          <a:p>
            <a:pPr>
              <a:spcBef>
                <a:spcPts val="5"/>
              </a:spcBef>
              <a:defRPr/>
            </a:pPr>
            <a:r>
              <a:rPr lang="fr-FR" sz="1601" u="sng" spc="-100" dirty="0">
                <a:latin typeface="Tahoma" panose="020B0604030504040204" pitchFamily="34" charset="0"/>
                <a:ea typeface="Tahoma" panose="020B0604030504040204" pitchFamily="34" charset="0"/>
                <a:cs typeface="Tahoma" panose="020B0604030504040204" pitchFamily="34" charset="0"/>
              </a:rPr>
              <a:t>Comment va se dérouler l’atelier ?</a:t>
            </a:r>
          </a:p>
          <a:p>
            <a:pPr marL="285950" indent="-285950">
              <a:spcBef>
                <a:spcPts val="45"/>
              </a:spcBef>
              <a:buFont typeface="Arial" panose="020B0604020202020204" pitchFamily="34" charset="0"/>
              <a:buChar char="•"/>
              <a:defRPr/>
            </a:pPr>
            <a:endParaRPr lang="fr-FR" sz="1601" spc="-100" dirty="0">
              <a:latin typeface="Tahoma" panose="020B0604030504040204" pitchFamily="34" charset="0"/>
              <a:ea typeface="Tahoma" panose="020B0604030504040204" pitchFamily="34" charset="0"/>
              <a:cs typeface="Tahoma" panose="020B0604030504040204" pitchFamily="34" charset="0"/>
            </a:endParaRPr>
          </a:p>
          <a:p>
            <a:pPr>
              <a:lnSpc>
                <a:spcPct val="100000"/>
              </a:lnSpc>
              <a:defRPr/>
            </a:pPr>
            <a:r>
              <a:rPr lang="fr-FR" sz="1600" b="0" i="0" dirty="0">
                <a:solidFill>
                  <a:srgbClr val="000000"/>
                </a:solidFill>
                <a:effectLst/>
                <a:latin typeface="Tahoma" panose="020B0604030504040204" pitchFamily="34" charset="0"/>
                <a:ea typeface="Tahoma" panose="020B0604030504040204" pitchFamily="34" charset="0"/>
                <a:cs typeface="Tahoma" panose="020B0604030504040204" pitchFamily="34" charset="0"/>
              </a:rPr>
              <a:t>Chaque étudiant aura accès à 1 ou 2 des postes suivants :</a:t>
            </a:r>
          </a:p>
          <a:p>
            <a:pPr marL="342900" indent="-342900">
              <a:lnSpc>
                <a:spcPct val="100000"/>
              </a:lnSpc>
              <a:buFont typeface="+mj-lt"/>
              <a:buAutoNum type="arabicPeriod"/>
              <a:defRPr/>
            </a:pPr>
            <a:r>
              <a:rPr lang="fr-FR" sz="1600" b="0" i="0" dirty="0">
                <a:solidFill>
                  <a:srgbClr val="000000"/>
                </a:solidFill>
                <a:effectLst/>
                <a:latin typeface="Lato" panose="020F0502020204030203" pitchFamily="34" charset="0"/>
              </a:rPr>
              <a:t>A</a:t>
            </a:r>
            <a:r>
              <a:rPr lang="fr-FR" sz="1601" spc="-100" dirty="0">
                <a:latin typeface="Tahoma" panose="020B0604030504040204" pitchFamily="34" charset="0"/>
                <a:ea typeface="Tahoma" panose="020B0604030504040204" pitchFamily="34" charset="0"/>
                <a:cs typeface="Tahoma" panose="020B0604030504040204" pitchFamily="34" charset="0"/>
              </a:rPr>
              <a:t>nastomoses </a:t>
            </a:r>
            <a:r>
              <a:rPr lang="fr-FR" sz="1601" spc="-100" dirty="0" err="1">
                <a:latin typeface="Tahoma" panose="020B0604030504040204" pitchFamily="34" charset="0"/>
                <a:ea typeface="Tahoma" panose="020B0604030504040204" pitchFamily="34" charset="0"/>
                <a:cs typeface="Tahoma" panose="020B0604030504040204" pitchFamily="34" charset="0"/>
              </a:rPr>
              <a:t>termino</a:t>
            </a:r>
            <a:r>
              <a:rPr lang="fr-FR" sz="1601" spc="-100" dirty="0">
                <a:latin typeface="Tahoma" panose="020B0604030504040204" pitchFamily="34" charset="0"/>
                <a:ea typeface="Tahoma" panose="020B0604030504040204" pitchFamily="34" charset="0"/>
                <a:cs typeface="Tahoma" panose="020B0604030504040204" pitchFamily="34" charset="0"/>
              </a:rPr>
              <a:t>-terminale et </a:t>
            </a:r>
            <a:r>
              <a:rPr lang="fr-FR" sz="1601" spc="-100" dirty="0" err="1">
                <a:latin typeface="Tahoma" panose="020B0604030504040204" pitchFamily="34" charset="0"/>
                <a:ea typeface="Tahoma" panose="020B0604030504040204" pitchFamily="34" charset="0"/>
                <a:cs typeface="Tahoma" panose="020B0604030504040204" pitchFamily="34" charset="0"/>
              </a:rPr>
              <a:t>termino</a:t>
            </a:r>
            <a:r>
              <a:rPr lang="fr-FR" sz="1601" spc="-100" dirty="0">
                <a:latin typeface="Tahoma" panose="020B0604030504040204" pitchFamily="34" charset="0"/>
                <a:ea typeface="Tahoma" panose="020B0604030504040204" pitchFamily="34" charset="0"/>
                <a:cs typeface="Tahoma" panose="020B0604030504040204" pitchFamily="34" charset="0"/>
              </a:rPr>
              <a:t>-latérale</a:t>
            </a:r>
          </a:p>
          <a:p>
            <a:pPr marL="343140" indent="-343140">
              <a:buFont typeface="+mj-lt"/>
              <a:buAutoNum type="arabicPeriod"/>
              <a:defRPr/>
            </a:pPr>
            <a:r>
              <a:rPr lang="fr-FR" sz="1601" spc="-100" dirty="0">
                <a:latin typeface="Tahoma" panose="020B0604030504040204" pitchFamily="34" charset="0"/>
                <a:ea typeface="Tahoma" panose="020B0604030504040204" pitchFamily="34" charset="0"/>
                <a:cs typeface="Tahoma" panose="020B0604030504040204" pitchFamily="34" charset="0"/>
              </a:rPr>
              <a:t>Anastomose trachéale – reconstruction de </a:t>
            </a:r>
            <a:r>
              <a:rPr lang="fr-FR" sz="1601" spc="-100" dirty="0" err="1">
                <a:latin typeface="Tahoma" panose="020B0604030504040204" pitchFamily="34" charset="0"/>
                <a:ea typeface="Tahoma" panose="020B0604030504040204" pitchFamily="34" charset="0"/>
                <a:cs typeface="Tahoma" panose="020B0604030504040204" pitchFamily="34" charset="0"/>
              </a:rPr>
              <a:t>carêne</a:t>
            </a:r>
            <a:endParaRPr lang="fr-FR" sz="1601" spc="-100" dirty="0">
              <a:latin typeface="Tahoma" panose="020B0604030504040204" pitchFamily="34" charset="0"/>
              <a:ea typeface="Tahoma" panose="020B0604030504040204" pitchFamily="34" charset="0"/>
              <a:cs typeface="Tahoma" panose="020B0604030504040204" pitchFamily="34" charset="0"/>
            </a:endParaRPr>
          </a:p>
          <a:p>
            <a:pPr marL="343140" indent="-343140">
              <a:buFont typeface="+mj-lt"/>
              <a:buAutoNum type="arabicPeriod"/>
              <a:defRPr/>
            </a:pPr>
            <a:r>
              <a:rPr lang="fr-FR" sz="1601" spc="-100" dirty="0">
                <a:latin typeface="Tahoma" panose="020B0604030504040204" pitchFamily="34" charset="0"/>
                <a:ea typeface="Tahoma" panose="020B0604030504040204" pitchFamily="34" charset="0"/>
                <a:cs typeface="Tahoma" panose="020B0604030504040204" pitchFamily="34" charset="0"/>
              </a:rPr>
              <a:t>Anastomoses vasculaires sur simulateur simple de Coelho</a:t>
            </a:r>
          </a:p>
          <a:p>
            <a:pPr marL="285950" indent="-285950">
              <a:buFont typeface="Arial" panose="020B0604020202020204" pitchFamily="34" charset="0"/>
              <a:buChar char="•"/>
              <a:defRPr/>
            </a:pPr>
            <a:endParaRPr lang="fr-FR" sz="1601" spc="-100" dirty="0">
              <a:latin typeface="Tahoma" panose="020B0604030504040204" pitchFamily="34" charset="0"/>
              <a:ea typeface="Tahoma" panose="020B0604030504040204" pitchFamily="34" charset="0"/>
              <a:cs typeface="Tahoma" panose="020B0604030504040204" pitchFamily="34" charset="0"/>
            </a:endParaRPr>
          </a:p>
          <a:p>
            <a:endParaRPr lang="fr-FR" sz="1601" dirty="0">
              <a:latin typeface="Tahoma" panose="020B0604030504040204" pitchFamily="34" charset="0"/>
              <a:ea typeface="Tahoma" panose="020B0604030504040204" pitchFamily="34" charset="0"/>
              <a:cs typeface="Tahoma" panose="020B0604030504040204" pitchFamily="34" charset="0"/>
            </a:endParaRPr>
          </a:p>
        </p:txBody>
      </p:sp>
      <p:pic>
        <p:nvPicPr>
          <p:cNvPr id="15" name="object 8">
            <a:extLst>
              <a:ext uri="{FF2B5EF4-FFF2-40B4-BE49-F238E27FC236}">
                <a16:creationId xmlns:a16="http://schemas.microsoft.com/office/drawing/2014/main" id="{716B3179-8936-5E7B-0AA4-580E29B91DCF}"/>
              </a:ext>
            </a:extLst>
          </p:cNvPr>
          <p:cNvPicPr/>
          <p:nvPr/>
        </p:nvPicPr>
        <p:blipFill>
          <a:blip r:embed="rId2" cstate="print"/>
          <a:stretch>
            <a:fillRect/>
          </a:stretch>
        </p:blipFill>
        <p:spPr>
          <a:xfrm>
            <a:off x="2083683" y="6619071"/>
            <a:ext cx="3579694" cy="3908469"/>
          </a:xfrm>
          <a:prstGeom prst="rect">
            <a:avLst/>
          </a:prstGeom>
        </p:spPr>
      </p:pic>
    </p:spTree>
    <p:extLst>
      <p:ext uri="{BB962C8B-B14F-4D97-AF65-F5344CB8AC3E}">
        <p14:creationId xmlns:p14="http://schemas.microsoft.com/office/powerpoint/2010/main" val="4020475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3D1EAE9-B430-0C8A-5086-37897F3E6A0C}"/>
              </a:ext>
            </a:extLst>
          </p:cNvPr>
          <p:cNvSpPr/>
          <p:nvPr/>
        </p:nvSpPr>
        <p:spPr>
          <a:xfrm>
            <a:off x="157653" y="3253820"/>
            <a:ext cx="6318492" cy="7437557"/>
          </a:xfrm>
          <a:custGeom>
            <a:avLst/>
            <a:gdLst/>
            <a:ahLst/>
            <a:cxnLst/>
            <a:rect l="l" t="t" r="r" b="b"/>
            <a:pathLst>
              <a:path w="6313805" h="7432040">
                <a:moveTo>
                  <a:pt x="6313220" y="7431614"/>
                </a:moveTo>
                <a:lnTo>
                  <a:pt x="108293" y="7431614"/>
                </a:lnTo>
                <a:lnTo>
                  <a:pt x="59646" y="7429157"/>
                </a:lnTo>
                <a:lnTo>
                  <a:pt x="12404" y="7421946"/>
                </a:lnTo>
                <a:lnTo>
                  <a:pt x="0" y="7418756"/>
                </a:lnTo>
                <a:lnTo>
                  <a:pt x="0" y="0"/>
                </a:lnTo>
                <a:lnTo>
                  <a:pt x="5839507" y="0"/>
                </a:lnTo>
                <a:lnTo>
                  <a:pt x="5888163" y="2456"/>
                </a:lnTo>
                <a:lnTo>
                  <a:pt x="5935411" y="9667"/>
                </a:lnTo>
                <a:lnTo>
                  <a:pt x="5981014" y="21393"/>
                </a:lnTo>
                <a:lnTo>
                  <a:pt x="6024733" y="37395"/>
                </a:lnTo>
                <a:lnTo>
                  <a:pt x="6066327" y="57433"/>
                </a:lnTo>
                <a:lnTo>
                  <a:pt x="6105558" y="81268"/>
                </a:lnTo>
                <a:lnTo>
                  <a:pt x="6142188" y="108661"/>
                </a:lnTo>
                <a:lnTo>
                  <a:pt x="6175977" y="139372"/>
                </a:lnTo>
                <a:lnTo>
                  <a:pt x="6206685" y="173163"/>
                </a:lnTo>
                <a:lnTo>
                  <a:pt x="6234075" y="209794"/>
                </a:lnTo>
                <a:lnTo>
                  <a:pt x="6257907" y="249025"/>
                </a:lnTo>
                <a:lnTo>
                  <a:pt x="6277942" y="290619"/>
                </a:lnTo>
                <a:lnTo>
                  <a:pt x="6293940" y="334334"/>
                </a:lnTo>
                <a:lnTo>
                  <a:pt x="6305664" y="379933"/>
                </a:lnTo>
                <a:lnTo>
                  <a:pt x="6312873" y="427175"/>
                </a:lnTo>
                <a:lnTo>
                  <a:pt x="6313220" y="434038"/>
                </a:lnTo>
                <a:lnTo>
                  <a:pt x="6313220" y="7431614"/>
                </a:lnTo>
                <a:close/>
              </a:path>
            </a:pathLst>
          </a:custGeom>
          <a:solidFill>
            <a:schemeClr val="accent6">
              <a:lumMod val="20000"/>
              <a:lumOff val="80000"/>
            </a:schemeClr>
          </a:solidFill>
        </p:spPr>
        <p:txBody>
          <a:bodyPr wrap="square" lIns="0" tIns="0" rIns="0" bIns="0" rtlCol="0"/>
          <a:lstStyle/>
          <a:p>
            <a:endParaRPr sz="1801"/>
          </a:p>
        </p:txBody>
      </p:sp>
      <p:sp>
        <p:nvSpPr>
          <p:cNvPr id="4" name="object 4">
            <a:extLst>
              <a:ext uri="{FF2B5EF4-FFF2-40B4-BE49-F238E27FC236}">
                <a16:creationId xmlns:a16="http://schemas.microsoft.com/office/drawing/2014/main" id="{BE4D6BF2-D974-C629-F539-C9B51E7FA890}"/>
              </a:ext>
            </a:extLst>
          </p:cNvPr>
          <p:cNvSpPr/>
          <p:nvPr/>
        </p:nvSpPr>
        <p:spPr>
          <a:xfrm>
            <a:off x="157653" y="428355"/>
            <a:ext cx="657713" cy="155690"/>
          </a:xfrm>
          <a:custGeom>
            <a:avLst/>
            <a:gdLst/>
            <a:ahLst/>
            <a:cxnLst/>
            <a:rect l="l" t="t" r="r" b="b"/>
            <a:pathLst>
              <a:path w="657225" h="155575">
                <a:moveTo>
                  <a:pt x="656643" y="77578"/>
                </a:moveTo>
                <a:lnTo>
                  <a:pt x="641117" y="124265"/>
                </a:lnTo>
                <a:lnTo>
                  <a:pt x="602790" y="151418"/>
                </a:lnTo>
                <a:lnTo>
                  <a:pt x="577515" y="155492"/>
                </a:lnTo>
                <a:lnTo>
                  <a:pt x="0" y="155492"/>
                </a:lnTo>
                <a:lnTo>
                  <a:pt x="0" y="0"/>
                </a:lnTo>
                <a:lnTo>
                  <a:pt x="579579" y="0"/>
                </a:lnTo>
                <a:lnTo>
                  <a:pt x="624273" y="14751"/>
                </a:lnTo>
                <a:lnTo>
                  <a:pt x="652356" y="51859"/>
                </a:lnTo>
                <a:lnTo>
                  <a:pt x="652440" y="52195"/>
                </a:lnTo>
                <a:lnTo>
                  <a:pt x="654232" y="58241"/>
                </a:lnTo>
                <a:lnTo>
                  <a:pt x="655550" y="64508"/>
                </a:lnTo>
                <a:lnTo>
                  <a:pt x="656364" y="70964"/>
                </a:lnTo>
                <a:lnTo>
                  <a:pt x="656643" y="77578"/>
                </a:lnTo>
                <a:close/>
              </a:path>
            </a:pathLst>
          </a:custGeom>
          <a:solidFill>
            <a:schemeClr val="accent6">
              <a:lumMod val="75000"/>
            </a:schemeClr>
          </a:solidFill>
        </p:spPr>
        <p:txBody>
          <a:bodyPr wrap="square" lIns="0" tIns="0" rIns="0" bIns="0" rtlCol="0"/>
          <a:lstStyle/>
          <a:p>
            <a:endParaRPr sz="1801"/>
          </a:p>
        </p:txBody>
      </p:sp>
      <p:sp>
        <p:nvSpPr>
          <p:cNvPr id="5" name="object 12">
            <a:extLst>
              <a:ext uri="{FF2B5EF4-FFF2-40B4-BE49-F238E27FC236}">
                <a16:creationId xmlns:a16="http://schemas.microsoft.com/office/drawing/2014/main" id="{C6A2BABD-0ED4-5EC1-A28E-AFB238C40D35}"/>
              </a:ext>
            </a:extLst>
          </p:cNvPr>
          <p:cNvSpPr txBox="1"/>
          <p:nvPr/>
        </p:nvSpPr>
        <p:spPr>
          <a:xfrm>
            <a:off x="900869" y="399200"/>
            <a:ext cx="2142174" cy="162344"/>
          </a:xfrm>
          <a:prstGeom prst="rect">
            <a:avLst/>
          </a:prstGeom>
        </p:spPr>
        <p:txBody>
          <a:bodyPr vert="horz" wrap="square" lIns="0" tIns="15887" rIns="0" bIns="0" rtlCol="0">
            <a:spAutoFit/>
          </a:bodyPr>
          <a:lstStyle/>
          <a:p>
            <a:pPr marL="12709">
              <a:spcBef>
                <a:spcPts val="125"/>
              </a:spcBef>
            </a:pPr>
            <a:r>
              <a:rPr sz="951" b="1" spc="-20">
                <a:solidFill>
                  <a:schemeClr val="accent6">
                    <a:lumMod val="75000"/>
                  </a:schemeClr>
                </a:solidFill>
                <a:cs typeface="Arial"/>
              </a:rPr>
              <a:t>FRENCH </a:t>
            </a:r>
            <a:r>
              <a:rPr sz="951" b="1" spc="-30">
                <a:solidFill>
                  <a:schemeClr val="accent6">
                    <a:lumMod val="75000"/>
                  </a:schemeClr>
                </a:solidFill>
                <a:cs typeface="Arial"/>
              </a:rPr>
              <a:t>BOOTCAMP</a:t>
            </a:r>
            <a:r>
              <a:rPr sz="951" b="1" spc="-15">
                <a:solidFill>
                  <a:schemeClr val="accent6">
                    <a:lumMod val="75000"/>
                  </a:schemeClr>
                </a:solidFill>
                <a:cs typeface="Arial"/>
              </a:rPr>
              <a:t> </a:t>
            </a:r>
            <a:r>
              <a:rPr sz="951" b="1" spc="90">
                <a:solidFill>
                  <a:schemeClr val="accent6">
                    <a:lumMod val="75000"/>
                  </a:schemeClr>
                </a:solidFill>
                <a:cs typeface="Arial"/>
              </a:rPr>
              <a:t>-</a:t>
            </a:r>
            <a:r>
              <a:rPr sz="951" b="1" spc="-15">
                <a:solidFill>
                  <a:schemeClr val="accent6">
                    <a:lumMod val="75000"/>
                  </a:schemeClr>
                </a:solidFill>
                <a:cs typeface="Arial"/>
              </a:rPr>
              <a:t> </a:t>
            </a:r>
            <a:r>
              <a:rPr sz="951" b="1" spc="-10">
                <a:solidFill>
                  <a:schemeClr val="accent6">
                    <a:lumMod val="75000"/>
                  </a:schemeClr>
                </a:solidFill>
                <a:cs typeface="Arial"/>
              </a:rPr>
              <a:t>ÉDITION</a:t>
            </a:r>
            <a:r>
              <a:rPr sz="951" b="1" spc="-15">
                <a:solidFill>
                  <a:schemeClr val="accent6">
                    <a:lumMod val="75000"/>
                  </a:schemeClr>
                </a:solidFill>
                <a:cs typeface="Arial"/>
              </a:rPr>
              <a:t> </a:t>
            </a:r>
            <a:r>
              <a:rPr sz="951" b="1" spc="-20">
                <a:solidFill>
                  <a:schemeClr val="accent6">
                    <a:lumMod val="75000"/>
                  </a:schemeClr>
                </a:solidFill>
                <a:cs typeface="Arial"/>
              </a:rPr>
              <a:t>202</a:t>
            </a:r>
            <a:r>
              <a:rPr lang="fr-FR" sz="951" b="1" spc="-20">
                <a:solidFill>
                  <a:schemeClr val="accent6">
                    <a:lumMod val="75000"/>
                  </a:schemeClr>
                </a:solidFill>
                <a:cs typeface="Arial"/>
              </a:rPr>
              <a:t>5</a:t>
            </a:r>
            <a:endParaRPr sz="951">
              <a:solidFill>
                <a:schemeClr val="accent6">
                  <a:lumMod val="75000"/>
                </a:schemeClr>
              </a:solidFill>
              <a:cs typeface="Arial"/>
            </a:endParaRPr>
          </a:p>
        </p:txBody>
      </p:sp>
      <p:sp>
        <p:nvSpPr>
          <p:cNvPr id="7" name="Espace réservé du contenu 6">
            <a:extLst>
              <a:ext uri="{FF2B5EF4-FFF2-40B4-BE49-F238E27FC236}">
                <a16:creationId xmlns:a16="http://schemas.microsoft.com/office/drawing/2014/main" id="{6A2BAF23-F043-C4BF-8469-6CCE8DBBD87D}"/>
              </a:ext>
            </a:extLst>
          </p:cNvPr>
          <p:cNvSpPr>
            <a:spLocks noGrp="1"/>
          </p:cNvSpPr>
          <p:nvPr>
            <p:ph idx="1"/>
          </p:nvPr>
        </p:nvSpPr>
        <p:spPr>
          <a:xfrm>
            <a:off x="313442" y="1891163"/>
            <a:ext cx="7085407" cy="1373383"/>
          </a:xfrm>
        </p:spPr>
        <p:txBody>
          <a:bodyPr vert="horz" wrap="square" lIns="91508" tIns="45754" rIns="91508" bIns="45754" rtlCol="0" anchor="t">
            <a:normAutofit/>
          </a:bodyPr>
          <a:lstStyle/>
          <a:p>
            <a:endParaRPr lang="fr-FR" sz="2001" spc="-35" dirty="0">
              <a:cs typeface="Arial"/>
            </a:endParaRPr>
          </a:p>
          <a:p>
            <a:r>
              <a:rPr lang="fr-FR" sz="1901" spc="-65" dirty="0">
                <a:cs typeface="Arial"/>
              </a:rPr>
              <a:t>Salle</a:t>
            </a:r>
            <a:r>
              <a:rPr lang="fr-FR" sz="1901" spc="-50" dirty="0">
                <a:cs typeface="Arial"/>
              </a:rPr>
              <a:t> </a:t>
            </a:r>
            <a:r>
              <a:rPr lang="fr-FR" sz="1901" spc="-55" dirty="0">
                <a:cs typeface="Arial"/>
              </a:rPr>
              <a:t>Cherbourg, 1</a:t>
            </a:r>
            <a:r>
              <a:rPr lang="fr-FR" sz="1901" spc="-55" baseline="30000" dirty="0">
                <a:cs typeface="Arial"/>
              </a:rPr>
              <a:t>er</a:t>
            </a:r>
            <a:r>
              <a:rPr lang="fr-FR" sz="1901" spc="-55" dirty="0">
                <a:cs typeface="Arial"/>
              </a:rPr>
              <a:t> étage</a:t>
            </a:r>
            <a:endParaRPr lang="fr-FR" sz="1901" u="sng" spc="-90" dirty="0">
              <a:cs typeface="Arial"/>
            </a:endParaRPr>
          </a:p>
          <a:p>
            <a:endParaRPr lang="fr-FR" sz="3002" b="1" u="sng" spc="-90" dirty="0">
              <a:solidFill>
                <a:srgbClr val="072E9E"/>
              </a:solidFill>
            </a:endParaRPr>
          </a:p>
          <a:p>
            <a:endParaRPr lang="fr-FR" sz="3002" b="1" u="sng" spc="-90" dirty="0">
              <a:solidFill>
                <a:srgbClr val="072E9E"/>
              </a:solidFill>
            </a:endParaRPr>
          </a:p>
        </p:txBody>
      </p:sp>
      <p:sp>
        <p:nvSpPr>
          <p:cNvPr id="13" name="Espace réservé du numéro de diapositive 12">
            <a:extLst>
              <a:ext uri="{FF2B5EF4-FFF2-40B4-BE49-F238E27FC236}">
                <a16:creationId xmlns:a16="http://schemas.microsoft.com/office/drawing/2014/main" id="{6B33C2F6-A215-E032-40AF-A7F53C0362EF}"/>
              </a:ext>
            </a:extLst>
          </p:cNvPr>
          <p:cNvSpPr>
            <a:spLocks noGrp="1"/>
          </p:cNvSpPr>
          <p:nvPr>
            <p:ph type="sldNum" sz="quarter" idx="10"/>
          </p:nvPr>
        </p:nvSpPr>
        <p:spPr>
          <a:xfrm>
            <a:off x="5607050" y="10102533"/>
            <a:ext cx="1628775" cy="569913"/>
          </a:xfrm>
          <a:prstGeom prst="rect">
            <a:avLst/>
          </a:prstGeom>
        </p:spPr>
        <p:txBody>
          <a:bodyPr vert="horz" lIns="91440" tIns="45720" rIns="91440" bIns="45720" rtlCol="0" anchor="ctr"/>
          <a:lstStyle>
            <a:defPPr>
              <a:defRPr lang="en-US"/>
            </a:defPPr>
            <a:lvl1pPr marL="0" algn="r" defTabSz="457200" rtl="0" eaLnBrk="1" latinLnBrk="0" hangingPunct="1">
              <a:defRPr sz="1400" b="1" kern="1200">
                <a:solidFill>
                  <a:schemeClr val="bg1"/>
                </a:solidFill>
                <a:highlight>
                  <a:srgbClr val="000080"/>
                </a:highligh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8DD02B1-957A-4E7B-BF00-7D2BAC4FB0AA}" type="slidenum">
              <a:rPr lang="fr-FR" smtClean="0"/>
              <a:pPr/>
              <a:t>9</a:t>
            </a:fld>
            <a:endParaRPr lang="fr-FR">
              <a:highlight>
                <a:srgbClr val="008000"/>
              </a:highlight>
            </a:endParaRPr>
          </a:p>
        </p:txBody>
      </p:sp>
      <p:sp>
        <p:nvSpPr>
          <p:cNvPr id="12" name="ZoneTexte 11">
            <a:extLst>
              <a:ext uri="{FF2B5EF4-FFF2-40B4-BE49-F238E27FC236}">
                <a16:creationId xmlns:a16="http://schemas.microsoft.com/office/drawing/2014/main" id="{EA7F9FA4-35B6-EF98-2BE2-5BC005EE7F48}"/>
              </a:ext>
            </a:extLst>
          </p:cNvPr>
          <p:cNvSpPr txBox="1"/>
          <p:nvPr/>
        </p:nvSpPr>
        <p:spPr>
          <a:xfrm>
            <a:off x="313441" y="3385793"/>
            <a:ext cx="6162703" cy="3913319"/>
          </a:xfrm>
          <a:prstGeom prst="rect">
            <a:avLst/>
          </a:prstGeom>
          <a:noFill/>
        </p:spPr>
        <p:txBody>
          <a:bodyPr wrap="square" lIns="91508" tIns="45754" rIns="91508" bIns="45754" rtlCol="0" anchor="t">
            <a:spAutoFit/>
          </a:bodyPr>
          <a:lstStyle/>
          <a:p>
            <a:pPr marL="285950" indent="-285950">
              <a:spcBef>
                <a:spcPts val="120"/>
              </a:spcBef>
              <a:buFont typeface="Arial" panose="020B0604020202020204" pitchFamily="34" charset="0"/>
              <a:buChar char="•"/>
              <a:defRPr/>
            </a:pPr>
            <a:r>
              <a:rPr lang="fr-FR" sz="1601" u="sng">
                <a:latin typeface="Tahoma"/>
                <a:cs typeface="Tahoma"/>
              </a:rPr>
              <a:t>Étudiants : </a:t>
            </a:r>
            <a:r>
              <a:rPr lang="fr-FR" sz="1601">
                <a:latin typeface="Tahoma"/>
                <a:cs typeface="Tahoma"/>
              </a:rPr>
              <a:t>24 étudiants - coaching 1 /1</a:t>
            </a:r>
          </a:p>
          <a:p>
            <a:pPr marL="285950" indent="-285950">
              <a:spcBef>
                <a:spcPts val="120"/>
              </a:spcBef>
              <a:buFont typeface="Arial" panose="020B0604020202020204" pitchFamily="34" charset="0"/>
              <a:buChar char="•"/>
              <a:defRPr/>
            </a:pPr>
            <a:r>
              <a:rPr lang="fr-FR" sz="1601" u="sng">
                <a:latin typeface="Tahoma"/>
                <a:cs typeface="Tahoma"/>
              </a:rPr>
              <a:t>Encadrants :</a:t>
            </a:r>
            <a:r>
              <a:rPr lang="fr-FR" sz="1601">
                <a:latin typeface="Tahoma"/>
                <a:cs typeface="Tahoma"/>
              </a:rPr>
              <a:t> 2 chirurgiens robotiques</a:t>
            </a: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Durée :</a:t>
            </a:r>
            <a:r>
              <a:rPr lang="fr-FR" sz="1601">
                <a:latin typeface="Tahoma"/>
                <a:cs typeface="Tahoma"/>
              </a:rPr>
              <a:t> Briefing 10 min &amp; 50 min/étudiant</a:t>
            </a: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Briefing :</a:t>
            </a:r>
            <a:r>
              <a:rPr lang="fr-FR" sz="1601">
                <a:latin typeface="Tahoma"/>
                <a:cs typeface="Tahoma"/>
              </a:rPr>
              <a:t> Réalisez différents gestes basiques en robotique</a:t>
            </a:r>
            <a:endParaRPr lang="fr-FR" sz="1601">
              <a:latin typeface="Tahoma"/>
              <a:ea typeface="Tahoma"/>
              <a:cs typeface="Tahoma"/>
            </a:endParaRPr>
          </a:p>
          <a:p>
            <a:pPr marL="285950" indent="-285950">
              <a:spcBef>
                <a:spcPts val="120"/>
              </a:spcBef>
              <a:buFont typeface="Arial" panose="020B0604020202020204" pitchFamily="34" charset="0"/>
              <a:buChar char="•"/>
              <a:defRPr/>
            </a:pPr>
            <a:endParaRPr lang="fr-FR" sz="1601">
              <a:latin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Objectifs pédagogiques </a:t>
            </a:r>
            <a:r>
              <a:rPr lang="fr-FR" sz="1601">
                <a:latin typeface="Tahoma"/>
                <a:cs typeface="Tahoma"/>
              </a:rPr>
              <a:t>en fonction des exercices sélectionnés</a:t>
            </a:r>
            <a:endParaRPr lang="fr-FR" sz="1601">
              <a:latin typeface="Tahoma"/>
              <a:ea typeface="Tahoma"/>
              <a:cs typeface="Tahoma"/>
            </a:endParaRPr>
          </a:p>
          <a:p>
            <a:pPr marL="743470" lvl="2" indent="-285950">
              <a:spcBef>
                <a:spcPts val="120"/>
              </a:spcBef>
              <a:buFont typeface="Courier New" panose="02070309020205020404" pitchFamily="49" charset="0"/>
              <a:buChar char="o"/>
              <a:defRPr/>
            </a:pPr>
            <a:r>
              <a:rPr lang="fr-FR" sz="1601">
                <a:latin typeface="Tahoma"/>
                <a:cs typeface="Tahoma"/>
              </a:rPr>
              <a:t>Savoir déplacer la caméra robotique et les instruments</a:t>
            </a:r>
            <a:endParaRPr lang="fr-FR" sz="1601">
              <a:latin typeface="Tahoma"/>
              <a:ea typeface="Tahoma"/>
              <a:cs typeface="Tahoma"/>
            </a:endParaRPr>
          </a:p>
          <a:p>
            <a:pPr marL="743470" lvl="2" indent="-285950">
              <a:spcBef>
                <a:spcPts val="120"/>
              </a:spcBef>
              <a:buFont typeface="Courier New" panose="02070309020205020404" pitchFamily="49" charset="0"/>
              <a:buChar char="o"/>
              <a:defRPr/>
            </a:pPr>
            <a:r>
              <a:rPr lang="fr-FR" sz="1601">
                <a:latin typeface="Tahoma"/>
                <a:cs typeface="Tahoma"/>
              </a:rPr>
              <a:t>Savoir utiliser la coagulation (mono ou bipolaire)</a:t>
            </a:r>
            <a:endParaRPr lang="fr-FR" sz="1601">
              <a:latin typeface="Tahoma"/>
              <a:ea typeface="Tahoma"/>
              <a:cs typeface="Tahoma"/>
            </a:endParaRPr>
          </a:p>
          <a:p>
            <a:pPr marL="743470" lvl="2" indent="-285950">
              <a:spcBef>
                <a:spcPts val="120"/>
              </a:spcBef>
              <a:buFont typeface="Courier New" panose="02070309020205020404" pitchFamily="49" charset="0"/>
              <a:buChar char="o"/>
              <a:defRPr/>
            </a:pPr>
            <a:r>
              <a:rPr lang="fr-FR" sz="1601">
                <a:latin typeface="Tahoma"/>
                <a:cs typeface="Tahoma"/>
              </a:rPr>
              <a:t>Déplacer des objets des bras à un autre</a:t>
            </a:r>
            <a:endParaRPr lang="fr-FR" sz="1601">
              <a:latin typeface="Tahoma"/>
              <a:ea typeface="Tahoma"/>
              <a:cs typeface="Tahoma"/>
            </a:endParaRPr>
          </a:p>
          <a:p>
            <a:pPr marL="743470" lvl="2" indent="-285950">
              <a:spcBef>
                <a:spcPts val="120"/>
              </a:spcBef>
              <a:buFont typeface="Courier New" panose="02070309020205020404" pitchFamily="49" charset="0"/>
              <a:buChar char="o"/>
              <a:defRPr/>
            </a:pPr>
            <a:r>
              <a:rPr lang="fr-FR" sz="1601">
                <a:latin typeface="Tahoma"/>
                <a:cs typeface="Tahoma"/>
              </a:rPr>
              <a:t>Compléter toutes les tâches avant de faire la lobectomie robot</a:t>
            </a:r>
            <a:endParaRPr lang="fr-FR" sz="1601">
              <a:latin typeface="Tahoma"/>
              <a:ea typeface="Tahoma"/>
              <a:cs typeface="Tahoma"/>
            </a:endParaRPr>
          </a:p>
          <a:p>
            <a:pPr>
              <a:spcBef>
                <a:spcPts val="120"/>
              </a:spcBef>
              <a:defRPr/>
            </a:pPr>
            <a:endParaRPr lang="fr-FR" sz="1601">
              <a:latin typeface="Tahoma"/>
              <a:ea typeface="Tahoma"/>
              <a:cs typeface="Tahoma"/>
            </a:endParaRPr>
          </a:p>
          <a:p>
            <a:pPr marL="285950" indent="-285950">
              <a:spcBef>
                <a:spcPts val="120"/>
              </a:spcBef>
              <a:buFont typeface="Arial" panose="020B0604020202020204" pitchFamily="34" charset="0"/>
              <a:buChar char="•"/>
              <a:defRPr/>
            </a:pPr>
            <a:r>
              <a:rPr lang="fr-FR" sz="1601" u="sng">
                <a:latin typeface="Tahoma"/>
                <a:cs typeface="Tahoma"/>
              </a:rPr>
              <a:t>Évaluation :</a:t>
            </a:r>
            <a:r>
              <a:rPr lang="fr-FR" sz="1601">
                <a:latin typeface="Tahoma"/>
                <a:cs typeface="Tahoma"/>
              </a:rPr>
              <a:t> grille d’évaluation OSATS définie par le collège (TBC)</a:t>
            </a:r>
            <a:endParaRPr lang="fr-FR" sz="1601">
              <a:latin typeface="Tahoma"/>
              <a:ea typeface="Tahoma"/>
              <a:cs typeface="Tahoma"/>
            </a:endParaRPr>
          </a:p>
          <a:p>
            <a:endParaRPr lang="fr-FR" sz="1501"/>
          </a:p>
        </p:txBody>
      </p:sp>
      <p:pic>
        <p:nvPicPr>
          <p:cNvPr id="14" name="object 19">
            <a:extLst>
              <a:ext uri="{FF2B5EF4-FFF2-40B4-BE49-F238E27FC236}">
                <a16:creationId xmlns:a16="http://schemas.microsoft.com/office/drawing/2014/main" id="{5F71F328-93A4-29AD-4CF2-190D48D9F46E}"/>
              </a:ext>
            </a:extLst>
          </p:cNvPr>
          <p:cNvPicPr/>
          <p:nvPr/>
        </p:nvPicPr>
        <p:blipFill>
          <a:blip r:embed="rId2" cstate="print"/>
          <a:stretch>
            <a:fillRect/>
          </a:stretch>
        </p:blipFill>
        <p:spPr>
          <a:xfrm>
            <a:off x="3615287" y="7751219"/>
            <a:ext cx="2581022" cy="2352444"/>
          </a:xfrm>
          <a:prstGeom prst="rect">
            <a:avLst/>
          </a:prstGeom>
        </p:spPr>
      </p:pic>
      <p:sp>
        <p:nvSpPr>
          <p:cNvPr id="17" name="Rectangle : coins arrondis 16">
            <a:extLst>
              <a:ext uri="{FF2B5EF4-FFF2-40B4-BE49-F238E27FC236}">
                <a16:creationId xmlns:a16="http://schemas.microsoft.com/office/drawing/2014/main" id="{84C40235-65E3-1CA1-3736-24D892D299B3}"/>
              </a:ext>
            </a:extLst>
          </p:cNvPr>
          <p:cNvSpPr/>
          <p:nvPr/>
        </p:nvSpPr>
        <p:spPr>
          <a:xfrm>
            <a:off x="5271608" y="364383"/>
            <a:ext cx="1830035" cy="915079"/>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3" b="1" spc="-100">
                <a:solidFill>
                  <a:schemeClr val="bg1"/>
                </a:solidFill>
                <a:ea typeface="+mj-ea"/>
                <a:cs typeface="+mj-cs"/>
              </a:rPr>
              <a:t>60 min</a:t>
            </a:r>
          </a:p>
        </p:txBody>
      </p:sp>
      <p:sp>
        <p:nvSpPr>
          <p:cNvPr id="6" name="Titre 1">
            <a:extLst>
              <a:ext uri="{FF2B5EF4-FFF2-40B4-BE49-F238E27FC236}">
                <a16:creationId xmlns:a16="http://schemas.microsoft.com/office/drawing/2014/main" id="{81AA97F8-BBD3-B514-6D02-B0ADC1909135}"/>
              </a:ext>
            </a:extLst>
          </p:cNvPr>
          <p:cNvSpPr>
            <a:spLocks noGrp="1"/>
          </p:cNvSpPr>
          <p:nvPr>
            <p:ph type="title"/>
          </p:nvPr>
        </p:nvSpPr>
        <p:spPr>
          <a:xfrm>
            <a:off x="313441" y="974837"/>
            <a:ext cx="4932211" cy="1076116"/>
          </a:xfrm>
        </p:spPr>
        <p:txBody>
          <a:bodyPr>
            <a:normAutofit/>
          </a:bodyPr>
          <a:lstStyle/>
          <a:p>
            <a:pPr algn="l" defTabSz="915040" rtl="0">
              <a:lnSpc>
                <a:spcPct val="90000"/>
              </a:lnSpc>
              <a:spcBef>
                <a:spcPts val="1001"/>
              </a:spcBef>
              <a:defRPr/>
            </a:pPr>
            <a:r>
              <a:rPr lang="fr-FR" sz="3202" b="1" kern="1200" spc="-90">
                <a:solidFill>
                  <a:srgbClr val="70AD47">
                    <a:lumMod val="75000"/>
                  </a:srgbClr>
                </a:solidFill>
                <a:latin typeface="Calibri" panose="020F0502020204030204"/>
                <a:ea typeface="+mn-ea"/>
                <a:cs typeface="+mn-cs"/>
              </a:rPr>
              <a:t>Programme 1</a:t>
            </a:r>
            <a:br>
              <a:rPr lang="fr-FR" sz="3202" b="1" kern="1200" spc="-90">
                <a:solidFill>
                  <a:srgbClr val="70AD47">
                    <a:lumMod val="75000"/>
                  </a:srgbClr>
                </a:solidFill>
                <a:latin typeface="Calibri" panose="020F0502020204030204"/>
                <a:ea typeface="+mn-ea"/>
                <a:cs typeface="+mn-cs"/>
              </a:rPr>
            </a:br>
            <a:r>
              <a:rPr lang="fr-FR" sz="3803" b="1" kern="1200" spc="-90">
                <a:solidFill>
                  <a:srgbClr val="70AD47">
                    <a:lumMod val="75000"/>
                  </a:srgbClr>
                </a:solidFill>
                <a:latin typeface="Calibri" panose="020F0502020204030204"/>
                <a:ea typeface="+mn-ea"/>
                <a:cs typeface="+mn-cs"/>
              </a:rPr>
              <a:t>Basic </a:t>
            </a:r>
            <a:r>
              <a:rPr lang="fr-FR" sz="3803" b="1" kern="1200" spc="-90" err="1">
                <a:solidFill>
                  <a:srgbClr val="70AD47">
                    <a:lumMod val="75000"/>
                  </a:srgbClr>
                </a:solidFill>
                <a:latin typeface="Calibri" panose="020F0502020204030204"/>
                <a:ea typeface="+mn-ea"/>
                <a:cs typeface="+mn-cs"/>
              </a:rPr>
              <a:t>Skills</a:t>
            </a:r>
            <a:r>
              <a:rPr lang="fr-FR" sz="3803" b="1" kern="1200" spc="-90">
                <a:solidFill>
                  <a:srgbClr val="70AD47">
                    <a:lumMod val="75000"/>
                  </a:srgbClr>
                </a:solidFill>
                <a:latin typeface="Calibri" panose="020F0502020204030204"/>
                <a:ea typeface="+mn-ea"/>
                <a:cs typeface="+mn-cs"/>
              </a:rPr>
              <a:t> Robot</a:t>
            </a:r>
            <a:endParaRPr lang="fr-FR" sz="3502" b="1" kern="1200" spc="-90">
              <a:solidFill>
                <a:srgbClr val="70AD47">
                  <a:lumMod val="75000"/>
                </a:srgbClr>
              </a:solidFill>
              <a:latin typeface="Calibri" panose="020F0502020204030204"/>
              <a:ea typeface="+mn-ea"/>
              <a:cs typeface="+mn-cs"/>
            </a:endParaRPr>
          </a:p>
        </p:txBody>
      </p:sp>
      <p:pic>
        <p:nvPicPr>
          <p:cNvPr id="1026" name="Picture 2" descr="Aperçu de l’image">
            <a:extLst>
              <a:ext uri="{FF2B5EF4-FFF2-40B4-BE49-F238E27FC236}">
                <a16:creationId xmlns:a16="http://schemas.microsoft.com/office/drawing/2014/main" id="{461E881F-BA6B-6574-4256-69FF659646C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559" y="7841696"/>
            <a:ext cx="2894893" cy="2171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062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3614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CB7359E87FC24CBCBAA39CDFF78E93" ma:contentTypeVersion="16" ma:contentTypeDescription="Crée un document." ma:contentTypeScope="" ma:versionID="8646ee7c624106762a9e160ce6db5dda">
  <xsd:schema xmlns:xsd="http://www.w3.org/2001/XMLSchema" xmlns:xs="http://www.w3.org/2001/XMLSchema" xmlns:p="http://schemas.microsoft.com/office/2006/metadata/properties" xmlns:ns2="d41622dc-395c-4d4c-9b95-00ef5d100750" xmlns:ns3="64bf2c82-2317-42bc-ab1d-5ac4ef42b2e0" targetNamespace="http://schemas.microsoft.com/office/2006/metadata/properties" ma:root="true" ma:fieldsID="71eba8049bead43fb031c74d6246ff33" ns2:_="" ns3:_="">
    <xsd:import namespace="d41622dc-395c-4d4c-9b95-00ef5d100750"/>
    <xsd:import namespace="64bf2c82-2317-42bc-ab1d-5ac4ef42b2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1622dc-395c-4d4c-9b95-00ef5d1007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f13c995-77f7-4cab-b08d-7857615bd86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bf2c82-2317-42bc-ab1d-5ac4ef42b2e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c98d3c1-01b4-4ada-ba2f-014dcdf6a461}" ma:internalName="TaxCatchAll" ma:showField="CatchAllData" ma:web="64bf2c82-2317-42bc-ab1d-5ac4ef42b2e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4bf2c82-2317-42bc-ab1d-5ac4ef42b2e0" xsi:nil="true"/>
    <lcf76f155ced4ddcb4097134ff3c332f xmlns="d41622dc-395c-4d4c-9b95-00ef5d10075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5D9492-7BB7-49E6-B9C6-590CE862E7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1622dc-395c-4d4c-9b95-00ef5d100750"/>
    <ds:schemaRef ds:uri="64bf2c82-2317-42bc-ab1d-5ac4ef42b2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60E436-F19C-4135-845E-27F831E0391D}">
  <ds:schemaRefs>
    <ds:schemaRef ds:uri="http://schemas.microsoft.com/office/2006/metadata/properties"/>
    <ds:schemaRef ds:uri="http://purl.org/dc/dcmitype/"/>
    <ds:schemaRef ds:uri="d41622dc-395c-4d4c-9b95-00ef5d100750"/>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64bf2c82-2317-42bc-ab1d-5ac4ef42b2e0"/>
    <ds:schemaRef ds:uri="http://www.w3.org/XML/1998/namespace"/>
    <ds:schemaRef ds:uri="http://purl.org/dc/terms/"/>
  </ds:schemaRefs>
</ds:datastoreItem>
</file>

<file path=customXml/itemProps3.xml><?xml version="1.0" encoding="utf-8"?>
<ds:datastoreItem xmlns:ds="http://schemas.openxmlformats.org/officeDocument/2006/customXml" ds:itemID="{731BB2A8-5156-4B22-BA21-F2188B4148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50</TotalTime>
  <Words>5259</Words>
  <Application>Microsoft Office PowerPoint</Application>
  <PresentationFormat>Personnalisé</PresentationFormat>
  <Paragraphs>692</Paragraphs>
  <Slides>37</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37</vt:i4>
      </vt:variant>
    </vt:vector>
  </HeadingPairs>
  <TitlesOfParts>
    <vt:vector size="49" baseType="lpstr">
      <vt:lpstr>Microsoft JhengHei Light</vt:lpstr>
      <vt:lpstr>Arial</vt:lpstr>
      <vt:lpstr>Arial MT</vt:lpstr>
      <vt:lpstr>Calibri</vt:lpstr>
      <vt:lpstr>Calibri Light</vt:lpstr>
      <vt:lpstr>Courier New</vt:lpstr>
      <vt:lpstr>Lato</vt:lpstr>
      <vt:lpstr>Tahoma</vt:lpstr>
      <vt:lpstr>Trebuchet MS</vt:lpstr>
      <vt:lpstr>Verdana</vt:lpstr>
      <vt:lpstr>Wingdings</vt:lpstr>
      <vt:lpstr>Office Theme</vt:lpstr>
      <vt:lpstr>BOOTCAMP COLLÈGE SFCTCV</vt:lpstr>
      <vt:lpstr>EDITION 2025</vt:lpstr>
      <vt:lpstr>Présentation PowerPoint</vt:lpstr>
      <vt:lpstr>Présentation PowerPoint</vt:lpstr>
      <vt:lpstr>Présentation PowerPoint</vt:lpstr>
      <vt:lpstr>Programme 1 Module commun CTCV  2 ateliers   Anastomose – suture (4 stations) 1 heure Basic Skills Robot (2 stations) 1 heure   </vt:lpstr>
      <vt:lpstr>Programme 1 Anastomose – suture</vt:lpstr>
      <vt:lpstr>Présentation PowerPoint</vt:lpstr>
      <vt:lpstr>Programme 1 Basic Skills Robot</vt:lpstr>
      <vt:lpstr>Présentation PowerPoint</vt:lpstr>
      <vt:lpstr>Programme 1 Module cœur</vt:lpstr>
      <vt:lpstr>Programme 1 ECMO</vt:lpstr>
      <vt:lpstr>Présentation PowerPoint</vt:lpstr>
      <vt:lpstr>Programme 1 TAVI</vt:lpstr>
      <vt:lpstr>Présentation PowerPoint</vt:lpstr>
      <vt:lpstr>Programme 1 Valve - suture</vt:lpstr>
      <vt:lpstr>Présentation PowerPoint</vt:lpstr>
      <vt:lpstr>Programme 1 Module poumon - thoracique</vt:lpstr>
      <vt:lpstr>Programme 1 Poumon - endoscopie</vt:lpstr>
      <vt:lpstr>Présentation PowerPoint</vt:lpstr>
      <vt:lpstr>Programme 1 Planification et simulation préopératoire</vt:lpstr>
      <vt:lpstr>Présentation PowerPoint</vt:lpstr>
      <vt:lpstr>Programme 1 Lobectomie Vidéo Simulateur</vt:lpstr>
      <vt:lpstr>Présentation PowerPoint</vt:lpstr>
      <vt:lpstr>Programme 1 Lobectomie Robot Simulateur</vt:lpstr>
      <vt:lpstr>Présentation PowerPoint</vt:lpstr>
      <vt:lpstr>Programme 2 Module poumon – thoracique sur sujet anatomique</vt:lpstr>
      <vt:lpstr>Programme 2 Module poumon - thoracique  Lobectomie Robot sur sujet anat.</vt:lpstr>
      <vt:lpstr>Présentation PowerPoint</vt:lpstr>
      <vt:lpstr>Programme 1 Module non technique</vt:lpstr>
      <vt:lpstr>Programme 1 Facteurs humains Team-Training et CRM</vt:lpstr>
      <vt:lpstr>Présentation PowerPoint</vt:lpstr>
      <vt:lpstr>Programme 1 Relation de soin</vt:lpstr>
      <vt:lpstr>Présentation PowerPoint</vt:lpstr>
      <vt:lpstr>Présentation PowerPoint</vt:lpstr>
      <vt:lpstr>Présentation PowerPoint</vt:lpstr>
      <vt:lpstr>DEVENIR UN PARTENAIRE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dossier presentation Bootcamp 2024</dc:title>
  <dc:creator>Assistante de direction</dc:creator>
  <cp:keywords>DAF1WnC-iAA,BAEOgk_enUs</cp:keywords>
  <cp:lastModifiedBy>Service Formation initiale - SFCTCV</cp:lastModifiedBy>
  <cp:revision>2</cp:revision>
  <dcterms:created xsi:type="dcterms:W3CDTF">2023-11-27T10:49:41Z</dcterms:created>
  <dcterms:modified xsi:type="dcterms:W3CDTF">2025-10-20T13:45:06Z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2023-11-27T00:00:00Z</vt:filetime>
  </property>
  <property fmtid="{D5CDD505-2E9C-101B-9397-08002B2CF9AE}" pid="3" name="Creator">
    <vt:lpwstr>Canva</vt:lpwstr>
  </property>
  <property fmtid="{D5CDD505-2E9C-101B-9397-08002B2CF9AE}" pid="4" name="LastSaved">
    <vt:filetime>2023-11-27T00:00:00Z</vt:filetime>
  </property>
  <property fmtid="{D5CDD505-2E9C-101B-9397-08002B2CF9AE}" pid="5" name="ContentTypeId">
    <vt:lpwstr>0x01010087CB7359E87FC24CBCBAA39CDFF78E93</vt:lpwstr>
  </property>
  <property fmtid="{D5CDD505-2E9C-101B-9397-08002B2CF9AE}" pid="6" name="MediaServiceImageTags">
    <vt:lpwstr/>
  </property>
</Properties>
</file>